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42"/>
  </p:notesMasterIdLst>
  <p:sldIdLst>
    <p:sldId id="330" r:id="rId3"/>
    <p:sldId id="259" r:id="rId4"/>
    <p:sldId id="266" r:id="rId5"/>
    <p:sldId id="317" r:id="rId6"/>
    <p:sldId id="362" r:id="rId7"/>
    <p:sldId id="381" r:id="rId8"/>
    <p:sldId id="378" r:id="rId9"/>
    <p:sldId id="379" r:id="rId10"/>
    <p:sldId id="380" r:id="rId11"/>
    <p:sldId id="274" r:id="rId12"/>
    <p:sldId id="334" r:id="rId13"/>
    <p:sldId id="352" r:id="rId14"/>
    <p:sldId id="354" r:id="rId15"/>
    <p:sldId id="373" r:id="rId16"/>
    <p:sldId id="335" r:id="rId17"/>
    <p:sldId id="336" r:id="rId18"/>
    <p:sldId id="368" r:id="rId19"/>
    <p:sldId id="369" r:id="rId20"/>
    <p:sldId id="370" r:id="rId21"/>
    <p:sldId id="371" r:id="rId22"/>
    <p:sldId id="372" r:id="rId23"/>
    <p:sldId id="367" r:id="rId24"/>
    <p:sldId id="279" r:id="rId25"/>
    <p:sldId id="349" r:id="rId26"/>
    <p:sldId id="357" r:id="rId27"/>
    <p:sldId id="358" r:id="rId28"/>
    <p:sldId id="359" r:id="rId29"/>
    <p:sldId id="360" r:id="rId30"/>
    <p:sldId id="361" r:id="rId31"/>
    <p:sldId id="350" r:id="rId32"/>
    <p:sldId id="351" r:id="rId33"/>
    <p:sldId id="288" r:id="rId34"/>
    <p:sldId id="366" r:id="rId35"/>
    <p:sldId id="374" r:id="rId36"/>
    <p:sldId id="295" r:id="rId37"/>
    <p:sldId id="340" r:id="rId38"/>
    <p:sldId id="375" r:id="rId39"/>
    <p:sldId id="376" r:id="rId40"/>
    <p:sldId id="377" r:id="rId41"/>
  </p:sldIdLst>
  <p:sldSz cx="12192000" cy="6858000"/>
  <p:notesSz cx="6864350" cy="999648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아늑한 집" id="{B4D07E4C-D27D-4B28-99C6-D05EDA1D191D}">
          <p14:sldIdLst>
            <p14:sldId id="330"/>
          </p14:sldIdLst>
        </p14:section>
        <p14:section name="개발개요" id="{1FA1E382-8FC7-4225-828A-45A2D68581B4}">
          <p14:sldIdLst>
            <p14:sldId id="259"/>
            <p14:sldId id="266"/>
            <p14:sldId id="317"/>
          </p14:sldIdLst>
        </p14:section>
        <p14:section name="header/footer" id="{D822C841-9FE4-4E84-A268-C264DFF69FE7}">
          <p14:sldIdLst>
            <p14:sldId id="362"/>
            <p14:sldId id="381"/>
          </p14:sldIdLst>
        </p14:section>
        <p14:section name="mainpage" id="{89ADE8B7-D737-4BD7-AC7D-A3CFF00D854B}">
          <p14:sldIdLst>
            <p14:sldId id="378"/>
            <p14:sldId id="379"/>
            <p14:sldId id="380"/>
          </p14:sldIdLst>
        </p14:section>
        <p14:section name="공통" id="{978BB761-434B-4A8B-A088-6E1100EDABA8}">
          <p14:sldIdLst>
            <p14:sldId id="274"/>
            <p14:sldId id="334"/>
            <p14:sldId id="352"/>
            <p14:sldId id="354"/>
            <p14:sldId id="373"/>
          </p14:sldIdLst>
        </p14:section>
        <p14:section name="회원관리" id="{F687FEBE-F6BD-49F1-9326-FA2F6AF888C6}">
          <p14:sldIdLst>
            <p14:sldId id="335"/>
            <p14:sldId id="336"/>
            <p14:sldId id="368"/>
            <p14:sldId id="369"/>
            <p14:sldId id="370"/>
            <p14:sldId id="371"/>
            <p14:sldId id="372"/>
            <p14:sldId id="367"/>
          </p14:sldIdLst>
        </p14:section>
        <p14:section name="방 정보관리" id="{6BF4378D-46D9-4C81-930A-ED783494D89E}">
          <p14:sldIdLst>
            <p14:sldId id="279"/>
            <p14:sldId id="349"/>
            <p14:sldId id="357"/>
            <p14:sldId id="358"/>
            <p14:sldId id="359"/>
            <p14:sldId id="360"/>
            <p14:sldId id="361"/>
            <p14:sldId id="350"/>
            <p14:sldId id="351"/>
            <p14:sldId id="288"/>
            <p14:sldId id="366"/>
            <p14:sldId id="374"/>
            <p14:sldId id="295"/>
            <p14:sldId id="340"/>
            <p14:sldId id="375"/>
            <p14:sldId id="376"/>
            <p14:sldId id="377"/>
          </p14:sldIdLst>
        </p14:section>
      </p14:sectionLst>
    </p:ext>
    <p:ext uri="{EFAFB233-063F-42B5-8137-9DF3F51BA10A}">
      <p15:sldGuideLst xmlns:p15="http://schemas.microsoft.com/office/powerpoint/2012/main" xmlns="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ounghyeon Jo" initials="yJ" lastIdx="1" clrIdx="0">
    <p:extLst>
      <p:ext uri="{19B8F6BF-5375-455C-9EA6-DF929625EA0E}">
        <p15:presenceInfo xmlns:p15="http://schemas.microsoft.com/office/powerpoint/2012/main" xmlns="" userId="73aff5c60f005b3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D0CECE"/>
    <a:srgbClr val="1BBC9B"/>
    <a:srgbClr val="FCFCFE"/>
    <a:srgbClr val="F9F9F9"/>
    <a:srgbClr val="ECF0F5"/>
    <a:srgbClr val="ED7D31"/>
    <a:srgbClr val="635D4E"/>
    <a:srgbClr val="93918C"/>
    <a:srgbClr val="F7F7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5481" autoAdjust="0"/>
  </p:normalViewPr>
  <p:slideViewPr>
    <p:cSldViewPr snapToGrid="0">
      <p:cViewPr varScale="1">
        <p:scale>
          <a:sx n="67" d="100"/>
          <a:sy n="67" d="100"/>
        </p:scale>
        <p:origin x="-102" y="-78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63" Type="http://schemas.microsoft.com/office/2015/10/relationships/revisionInfo" Target="revisionInfo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commentAuthors" Target="commentAuthor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4975" cy="5016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7788" y="0"/>
            <a:ext cx="2974975" cy="5016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7F18A9-4C68-44BA-89AA-2CD17216A3FA}" type="datetimeFigureOut">
              <a:rPr lang="ko-KR" altLang="en-US" smtClean="0"/>
              <a:t>2017-07-04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34975" y="1249363"/>
            <a:ext cx="5994400" cy="33734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810125"/>
            <a:ext cx="5492750" cy="39370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94838"/>
            <a:ext cx="2974975" cy="5016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7788" y="9494838"/>
            <a:ext cx="2974975" cy="5016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AA272D-B878-4622-A287-FD2B452B88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32942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4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71EBF-B6B7-4568-AA95-B65874C39AF8}" type="datetimeFigureOut">
              <a:rPr lang="ko-KR" altLang="en-US" smtClean="0"/>
              <a:t>2017-07-04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3E6C4-27BE-489A-9E01-310FA5135D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97335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71EBF-B6B7-4568-AA95-B65874C39AF8}" type="datetimeFigureOut">
              <a:rPr lang="ko-KR" altLang="en-US" smtClean="0"/>
              <a:t>2017-07-04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3E6C4-27BE-489A-9E01-310FA5135D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29273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71EBF-B6B7-4568-AA95-B65874C39AF8}" type="datetimeFigureOut">
              <a:rPr lang="ko-KR" altLang="en-US" smtClean="0"/>
              <a:t>2017-07-04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3E6C4-27BE-489A-9E01-310FA5135D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5101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어 있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015093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아늑한 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 userDrawn="1"/>
        </p:nvSpPr>
        <p:spPr>
          <a:xfrm>
            <a:off x="440016" y="316925"/>
            <a:ext cx="478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아늑한 집 </a:t>
            </a:r>
          </a:p>
        </p:txBody>
      </p:sp>
      <p:grpSp>
        <p:nvGrpSpPr>
          <p:cNvPr id="4" name="그룹 3"/>
          <p:cNvGrpSpPr/>
          <p:nvPr userDrawn="1"/>
        </p:nvGrpSpPr>
        <p:grpSpPr>
          <a:xfrm>
            <a:off x="1760726" y="2368214"/>
            <a:ext cx="9590897" cy="2987558"/>
            <a:chOff x="2813919" y="2272123"/>
            <a:chExt cx="8363883" cy="2523950"/>
          </a:xfrm>
        </p:grpSpPr>
        <p:grpSp>
          <p:nvGrpSpPr>
            <p:cNvPr id="5" name="Group Box"/>
            <p:cNvGrpSpPr/>
            <p:nvPr>
              <p:custDataLst>
                <p:tags r:id="rId1"/>
              </p:custDataLst>
            </p:nvPr>
          </p:nvGrpSpPr>
          <p:grpSpPr>
            <a:xfrm>
              <a:off x="2813919" y="2272123"/>
              <a:ext cx="8363883" cy="2523950"/>
              <a:chOff x="607237" y="1201594"/>
              <a:chExt cx="1828800" cy="1740979"/>
            </a:xfrm>
          </p:grpSpPr>
          <p:sp>
            <p:nvSpPr>
              <p:cNvPr id="22" name="Panel"/>
              <p:cNvSpPr/>
              <p:nvPr>
                <p:custDataLst>
                  <p:tags r:id="rId2"/>
                </p:custDataLst>
              </p:nvPr>
            </p:nvSpPr>
            <p:spPr>
              <a:xfrm>
                <a:off x="607237" y="1296653"/>
                <a:ext cx="1828800" cy="1645920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3" name="Label"/>
              <p:cNvSpPr txBox="1"/>
              <p:nvPr>
                <p:custDataLst>
                  <p:tags r:id="rId3"/>
                </p:custDataLst>
              </p:nvPr>
            </p:nvSpPr>
            <p:spPr>
              <a:xfrm>
                <a:off x="607237" y="1201594"/>
                <a:ext cx="160803" cy="190116"/>
              </a:xfrm>
              <a:prstGeom prst="rect">
                <a:avLst/>
              </a:prstGeom>
              <a:solidFill>
                <a:srgbClr val="FFFFFF"/>
              </a:solidFill>
            </p:spPr>
            <p:txBody>
              <a:bodyPr wrap="none" lIns="36576" tIns="9144" rIns="36576" bIns="9144" rtlCol="0" anchor="ctr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sz="2000" b="1" dirty="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조직도</a:t>
                </a:r>
                <a:endParaRPr lang="en-US" sz="900" b="1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6" name="그룹 5"/>
            <p:cNvGrpSpPr/>
            <p:nvPr/>
          </p:nvGrpSpPr>
          <p:grpSpPr>
            <a:xfrm>
              <a:off x="3299351" y="2727284"/>
              <a:ext cx="7531787" cy="1601252"/>
              <a:chOff x="3299351" y="2727284"/>
              <a:chExt cx="7531787" cy="1601252"/>
            </a:xfrm>
          </p:grpSpPr>
          <p:grpSp>
            <p:nvGrpSpPr>
              <p:cNvPr id="7" name="그룹 6"/>
              <p:cNvGrpSpPr/>
              <p:nvPr/>
            </p:nvGrpSpPr>
            <p:grpSpPr>
              <a:xfrm>
                <a:off x="3299351" y="2727284"/>
                <a:ext cx="1123407" cy="1572458"/>
                <a:chOff x="4114208" y="-1245588"/>
                <a:chExt cx="1123407" cy="1572458"/>
              </a:xfrm>
            </p:grpSpPr>
            <p:sp>
              <p:nvSpPr>
                <p:cNvPr id="20" name="TextBox 19"/>
                <p:cNvSpPr txBox="1"/>
                <p:nvPr/>
              </p:nvSpPr>
              <p:spPr>
                <a:xfrm>
                  <a:off x="4262109" y="-858327"/>
                  <a:ext cx="975506" cy="780048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r>
                    <a:rPr lang="ko-KR" altLang="en-US" dirty="0"/>
                    <a:t>마케팅</a:t>
                  </a:r>
                  <a:endParaRPr lang="en-US" altLang="ko-KR" dirty="0"/>
                </a:p>
                <a:p>
                  <a:r>
                    <a:rPr lang="en-US" altLang="ko-KR" dirty="0"/>
                    <a:t>   &amp;</a:t>
                  </a:r>
                </a:p>
                <a:p>
                  <a:r>
                    <a:rPr lang="ko-KR" altLang="en-US" dirty="0"/>
                    <a:t>디자인 </a:t>
                  </a:r>
                </a:p>
              </p:txBody>
            </p:sp>
            <p:sp>
              <p:nvSpPr>
                <p:cNvPr id="21" name="Oval"/>
                <p:cNvSpPr/>
                <p:nvPr/>
              </p:nvSpPr>
              <p:spPr>
                <a:xfrm>
                  <a:off x="4114208" y="-1245588"/>
                  <a:ext cx="1123407" cy="1572458"/>
                </a:xfrm>
                <a:prstGeom prst="ellipse">
                  <a:avLst/>
                </a:prstGeom>
                <a:noFill/>
                <a:ln w="285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900" dirty="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8" name="그룹 7"/>
              <p:cNvGrpSpPr/>
              <p:nvPr/>
            </p:nvGrpSpPr>
            <p:grpSpPr>
              <a:xfrm>
                <a:off x="4839269" y="2756078"/>
                <a:ext cx="1123407" cy="1572458"/>
                <a:chOff x="5154440" y="-1245588"/>
                <a:chExt cx="1123407" cy="1572458"/>
              </a:xfrm>
            </p:grpSpPr>
            <p:sp>
              <p:nvSpPr>
                <p:cNvPr id="18" name="Oval"/>
                <p:cNvSpPr/>
                <p:nvPr/>
              </p:nvSpPr>
              <p:spPr>
                <a:xfrm>
                  <a:off x="5154440" y="-1245588"/>
                  <a:ext cx="1123407" cy="1572458"/>
                </a:xfrm>
                <a:prstGeom prst="ellipse">
                  <a:avLst/>
                </a:prstGeom>
                <a:noFill/>
                <a:ln w="285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900" dirty="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9" name="TextBox 18"/>
                <p:cNvSpPr txBox="1"/>
                <p:nvPr/>
              </p:nvSpPr>
              <p:spPr>
                <a:xfrm>
                  <a:off x="5411642" y="-849383"/>
                  <a:ext cx="827605" cy="780048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r>
                    <a:rPr lang="ko-KR" altLang="en-US" dirty="0"/>
                    <a:t>개발</a:t>
                  </a:r>
                  <a:endParaRPr lang="en-US" altLang="ko-KR" dirty="0"/>
                </a:p>
                <a:p>
                  <a:r>
                    <a:rPr lang="en-US" altLang="ko-KR" dirty="0"/>
                    <a:t>  &amp;       </a:t>
                  </a:r>
                </a:p>
                <a:p>
                  <a:r>
                    <a:rPr lang="ko-KR" altLang="en-US" dirty="0"/>
                    <a:t>기획 </a:t>
                  </a:r>
                </a:p>
              </p:txBody>
            </p:sp>
          </p:grpSp>
          <p:grpSp>
            <p:nvGrpSpPr>
              <p:cNvPr id="9" name="그룹 8"/>
              <p:cNvGrpSpPr/>
              <p:nvPr/>
            </p:nvGrpSpPr>
            <p:grpSpPr>
              <a:xfrm>
                <a:off x="6355676" y="2756078"/>
                <a:ext cx="1215838" cy="1572458"/>
                <a:chOff x="6820173" y="-1328551"/>
                <a:chExt cx="1215838" cy="1572458"/>
              </a:xfrm>
            </p:grpSpPr>
            <p:sp>
              <p:nvSpPr>
                <p:cNvPr id="16" name="Oval"/>
                <p:cNvSpPr/>
                <p:nvPr/>
              </p:nvSpPr>
              <p:spPr>
                <a:xfrm>
                  <a:off x="6820173" y="-1328551"/>
                  <a:ext cx="1123407" cy="1572458"/>
                </a:xfrm>
                <a:prstGeom prst="ellipse">
                  <a:avLst/>
                </a:prstGeom>
                <a:noFill/>
                <a:ln w="285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900" dirty="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7" name="TextBox 16"/>
                <p:cNvSpPr txBox="1"/>
                <p:nvPr/>
              </p:nvSpPr>
              <p:spPr>
                <a:xfrm>
                  <a:off x="6912605" y="-892792"/>
                  <a:ext cx="1123406" cy="780048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r>
                    <a:rPr lang="ko-KR" altLang="en-US" dirty="0"/>
                    <a:t>작업현장</a:t>
                  </a:r>
                  <a:endParaRPr lang="en-US" altLang="ko-KR" dirty="0"/>
                </a:p>
                <a:p>
                  <a:r>
                    <a:rPr lang="en-US" altLang="ko-KR" dirty="0"/>
                    <a:t>    &amp;        </a:t>
                  </a:r>
                </a:p>
                <a:p>
                  <a:r>
                    <a:rPr lang="ko-KR" altLang="en-US" dirty="0"/>
                    <a:t>  영업</a:t>
                  </a:r>
                </a:p>
              </p:txBody>
            </p:sp>
          </p:grpSp>
          <p:grpSp>
            <p:nvGrpSpPr>
              <p:cNvPr id="10" name="그룹 9"/>
              <p:cNvGrpSpPr/>
              <p:nvPr/>
            </p:nvGrpSpPr>
            <p:grpSpPr>
              <a:xfrm>
                <a:off x="9435512" y="2756078"/>
                <a:ext cx="1395626" cy="1572458"/>
                <a:chOff x="6820174" y="-1337494"/>
                <a:chExt cx="1395626" cy="1572458"/>
              </a:xfrm>
            </p:grpSpPr>
            <p:sp>
              <p:nvSpPr>
                <p:cNvPr id="14" name="Oval"/>
                <p:cNvSpPr/>
                <p:nvPr/>
              </p:nvSpPr>
              <p:spPr>
                <a:xfrm>
                  <a:off x="6820174" y="-1337494"/>
                  <a:ext cx="1123407" cy="1572458"/>
                </a:xfrm>
                <a:prstGeom prst="ellipse">
                  <a:avLst/>
                </a:prstGeom>
                <a:noFill/>
                <a:ln w="285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900" dirty="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5" name="TextBox 14"/>
                <p:cNvSpPr txBox="1"/>
                <p:nvPr/>
              </p:nvSpPr>
              <p:spPr>
                <a:xfrm>
                  <a:off x="6912607" y="-941289"/>
                  <a:ext cx="1303193" cy="780048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r>
                    <a:rPr lang="ko-KR" altLang="en-US" dirty="0"/>
                    <a:t>  기획</a:t>
                  </a:r>
                  <a:endParaRPr lang="en-US" altLang="ko-KR" dirty="0"/>
                </a:p>
                <a:p>
                  <a:r>
                    <a:rPr lang="en-US" altLang="ko-KR" dirty="0"/>
                    <a:t>    &amp;        </a:t>
                  </a:r>
                </a:p>
                <a:p>
                  <a:r>
                    <a:rPr lang="ko-KR" altLang="en-US" dirty="0"/>
                    <a:t>개발지원</a:t>
                  </a:r>
                </a:p>
              </p:txBody>
            </p:sp>
          </p:grpSp>
          <p:grpSp>
            <p:nvGrpSpPr>
              <p:cNvPr id="11" name="그룹 10"/>
              <p:cNvGrpSpPr/>
              <p:nvPr/>
            </p:nvGrpSpPr>
            <p:grpSpPr>
              <a:xfrm>
                <a:off x="7895594" y="2756078"/>
                <a:ext cx="1632350" cy="1572458"/>
                <a:chOff x="6820174" y="-1337494"/>
                <a:chExt cx="1632350" cy="1572458"/>
              </a:xfrm>
            </p:grpSpPr>
            <p:sp>
              <p:nvSpPr>
                <p:cNvPr id="12" name="Oval"/>
                <p:cNvSpPr/>
                <p:nvPr/>
              </p:nvSpPr>
              <p:spPr>
                <a:xfrm>
                  <a:off x="6820174" y="-1337494"/>
                  <a:ext cx="1123407" cy="1572458"/>
                </a:xfrm>
                <a:prstGeom prst="ellipse">
                  <a:avLst/>
                </a:prstGeom>
                <a:noFill/>
                <a:ln w="285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900" dirty="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3" name="TextBox 12"/>
                <p:cNvSpPr txBox="1"/>
                <p:nvPr/>
              </p:nvSpPr>
              <p:spPr>
                <a:xfrm>
                  <a:off x="6912606" y="-891240"/>
                  <a:ext cx="1539918" cy="780048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r>
                    <a:rPr lang="ko-KR" altLang="en-US" dirty="0"/>
                    <a:t>작업현장</a:t>
                  </a:r>
                  <a:endParaRPr lang="en-US" altLang="ko-KR" dirty="0"/>
                </a:p>
                <a:p>
                  <a:r>
                    <a:rPr lang="en-US" altLang="ko-KR" dirty="0"/>
                    <a:t>    &amp;        </a:t>
                  </a:r>
                </a:p>
                <a:p>
                  <a:r>
                    <a:rPr lang="ko-KR" altLang="en-US" dirty="0"/>
                    <a:t>영업지원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0883636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6971EBF-B6B7-4568-AA95-B65874C39AF8}" type="datetimeFigureOut">
              <a:rPr lang="ko-KR" altLang="en-US" smtClean="0"/>
              <a:t>2017-07-04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A83E6C4-27BE-489A-9E01-310FA5135D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70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71EBF-B6B7-4568-AA95-B65874C39AF8}" type="datetimeFigureOut">
              <a:rPr lang="ko-KR" altLang="en-US" smtClean="0"/>
              <a:t>2017-07-04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3E6C4-27BE-489A-9E01-310FA5135D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38413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71EBF-B6B7-4568-AA95-B65874C39AF8}" type="datetimeFigureOut">
              <a:rPr lang="ko-KR" altLang="en-US" smtClean="0"/>
              <a:t>2017-07-04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3E6C4-27BE-489A-9E01-310FA5135D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80200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71EBF-B6B7-4568-AA95-B65874C39AF8}" type="datetimeFigureOut">
              <a:rPr lang="ko-KR" altLang="en-US" smtClean="0"/>
              <a:t>2017-07-04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3E6C4-27BE-489A-9E01-310FA5135D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98210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71EBF-B6B7-4568-AA95-B65874C39AF8}" type="datetimeFigureOut">
              <a:rPr lang="ko-KR" altLang="en-US" smtClean="0"/>
              <a:t>2017-07-04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3E6C4-27BE-489A-9E01-310FA5135D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00814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71EBF-B6B7-4568-AA95-B65874C39AF8}" type="datetimeFigureOut">
              <a:rPr lang="ko-KR" altLang="en-US" smtClean="0"/>
              <a:t>2017-07-04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3E6C4-27BE-489A-9E01-310FA5135D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19792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71EBF-B6B7-4568-AA95-B65874C39AF8}" type="datetimeFigureOut">
              <a:rPr lang="ko-KR" altLang="en-US" smtClean="0"/>
              <a:t>2017-07-04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3E6C4-27BE-489A-9E01-310FA5135D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08009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71EBF-B6B7-4568-AA95-B65874C39AF8}" type="datetimeFigureOut">
              <a:rPr lang="ko-KR" altLang="en-US" smtClean="0"/>
              <a:t>2017-07-04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3E6C4-27BE-489A-9E01-310FA5135D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06458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71EBF-B6B7-4568-AA95-B65874C39AF8}" type="datetimeFigureOut">
              <a:rPr lang="ko-KR" altLang="en-US" smtClean="0"/>
              <a:t>2017-07-04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3E6C4-27BE-489A-9E01-310FA5135D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6536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971EBF-B6B7-4568-AA95-B65874C39AF8}" type="datetimeFigureOut">
              <a:rPr lang="ko-KR" altLang="en-US" smtClean="0"/>
              <a:t>2017-07-04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83E6C4-27BE-489A-9E01-310FA5135D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98662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15276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openxmlformats.org/officeDocument/2006/relationships/hyperlink" Target="http://dev.moblab.kr/canvas-theme/HTML/social-icons.html" TargetMode="External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hyperlink" Target="http://dev.moblab.kr/canvas-theme/HTML/component-editable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dev.moblab.kr/canvas-theme/HTML/social-icons.html" TargetMode="External"/><Relationship Id="rId2" Type="http://schemas.openxmlformats.org/officeDocument/2006/relationships/hyperlink" Target="http://dev.moblab.kr/canvas-theme/HTML/component-editable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dev.moblab.kr/canvas-theme/HTML/social-icons.html" TargetMode="External"/><Relationship Id="rId2" Type="http://schemas.openxmlformats.org/officeDocument/2006/relationships/hyperlink" Target="http://dev.moblab.kr/canvas-theme/HTML/component-editable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6.png"/><Relationship Id="rId7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6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6.png"/><Relationship Id="rId4" Type="http://schemas.openxmlformats.org/officeDocument/2006/relationships/image" Target="../media/image1.png"/><Relationship Id="rId9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ozyhouzz.co.kr/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6.png"/><Relationship Id="rId7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6.png"/><Relationship Id="rId7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jpe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9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41.jpeg"/><Relationship Id="rId7" Type="http://schemas.openxmlformats.org/officeDocument/2006/relationships/image" Target="../media/image1.pn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42.png"/><Relationship Id="rId4" Type="http://schemas.openxmlformats.org/officeDocument/2006/relationships/hyperlink" Target="http://apis.map.daum.net/" TargetMode="External"/><Relationship Id="rId9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41.jpeg"/><Relationship Id="rId7" Type="http://schemas.openxmlformats.org/officeDocument/2006/relationships/image" Target="../media/image1.pn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44.png"/><Relationship Id="rId5" Type="http://schemas.openxmlformats.org/officeDocument/2006/relationships/image" Target="../media/image42.png"/><Relationship Id="rId10" Type="http://schemas.openxmlformats.org/officeDocument/2006/relationships/image" Target="../media/image43.png"/><Relationship Id="rId4" Type="http://schemas.openxmlformats.org/officeDocument/2006/relationships/hyperlink" Target="http://apis.map.daum.net/" TargetMode="External"/><Relationship Id="rId9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41.jpeg"/><Relationship Id="rId7" Type="http://schemas.openxmlformats.org/officeDocument/2006/relationships/image" Target="../media/image1.pn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42.png"/><Relationship Id="rId4" Type="http://schemas.openxmlformats.org/officeDocument/2006/relationships/hyperlink" Target="http://apis.map.daum.net/" TargetMode="External"/><Relationship Id="rId9" Type="http://schemas.openxmlformats.org/officeDocument/2006/relationships/image" Target="../media/image5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41.jpeg"/><Relationship Id="rId7" Type="http://schemas.openxmlformats.org/officeDocument/2006/relationships/image" Target="../media/image1.pn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42.png"/><Relationship Id="rId4" Type="http://schemas.openxmlformats.org/officeDocument/2006/relationships/hyperlink" Target="http://apis.map.daum.net/" TargetMode="External"/><Relationship Id="rId9" Type="http://schemas.openxmlformats.org/officeDocument/2006/relationships/image" Target="../media/image5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hyperlink" Target="http://apis.map.daum.net/" TargetMode="External"/><Relationship Id="rId7" Type="http://schemas.openxmlformats.org/officeDocument/2006/relationships/image" Target="../media/image1.pn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11" Type="http://schemas.openxmlformats.org/officeDocument/2006/relationships/image" Target="../media/image28.png"/><Relationship Id="rId5" Type="http://schemas.openxmlformats.org/officeDocument/2006/relationships/image" Target="../media/image45.png"/><Relationship Id="rId10" Type="http://schemas.openxmlformats.org/officeDocument/2006/relationships/image" Target="../media/image41.jpeg"/><Relationship Id="rId4" Type="http://schemas.openxmlformats.org/officeDocument/2006/relationships/image" Target="../media/image42.png"/><Relationship Id="rId9" Type="http://schemas.openxmlformats.org/officeDocument/2006/relationships/image" Target="../media/image5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hyperlink" Target="http://apis.map.daum.net/" TargetMode="External"/><Relationship Id="rId7" Type="http://schemas.openxmlformats.org/officeDocument/2006/relationships/image" Target="../media/image1.pn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11" Type="http://schemas.openxmlformats.org/officeDocument/2006/relationships/image" Target="../media/image28.png"/><Relationship Id="rId5" Type="http://schemas.openxmlformats.org/officeDocument/2006/relationships/image" Target="../media/image46.png"/><Relationship Id="rId10" Type="http://schemas.openxmlformats.org/officeDocument/2006/relationships/image" Target="../media/image41.jpeg"/><Relationship Id="rId4" Type="http://schemas.openxmlformats.org/officeDocument/2006/relationships/image" Target="../media/image42.png"/><Relationship Id="rId9" Type="http://schemas.openxmlformats.org/officeDocument/2006/relationships/image" Target="../media/image5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hyperlink" Target="http://apis.map.daum.net/" TargetMode="External"/><Relationship Id="rId7" Type="http://schemas.openxmlformats.org/officeDocument/2006/relationships/image" Target="../media/image4.pn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48.png"/><Relationship Id="rId10" Type="http://schemas.openxmlformats.org/officeDocument/2006/relationships/image" Target="../media/image28.png"/><Relationship Id="rId4" Type="http://schemas.openxmlformats.org/officeDocument/2006/relationships/image" Target="../media/image42.png"/><Relationship Id="rId9" Type="http://schemas.openxmlformats.org/officeDocument/2006/relationships/image" Target="../media/image4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console.firebase.google.com/project/cozyhouzz-531c2/overview" TargetMode="External"/><Relationship Id="rId2" Type="http://schemas.openxmlformats.org/officeDocument/2006/relationships/hyperlink" Target="http://github.com/kincjf/cozyhouzz-app/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github.io/typeahead.js" TargetMode="External"/><Relationship Id="rId2" Type="http://schemas.openxmlformats.org/officeDocument/2006/relationships/hyperlink" Target="http://maps.googleapis.com/maps/api/geocode/json?address=%EB%8D%95%EC%A7%84%EA%B5%AC%20%EB%A7%A4%EB%B4%894%EA%B8%B8&amp;language=ch&amp;sensor=false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simakin.github.io/twbs-pagination/" TargetMode="Externa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s.google.com/maps/documentation/javascript/reference#LatLngBounds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1.png"/><Relationship Id="rId7" Type="http://schemas.openxmlformats.org/officeDocument/2006/relationships/image" Target="../media/image52.png"/><Relationship Id="rId12" Type="http://schemas.openxmlformats.org/officeDocument/2006/relationships/image" Target="../media/image18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11" Type="http://schemas.openxmlformats.org/officeDocument/2006/relationships/image" Target="../media/image20.png"/><Relationship Id="rId5" Type="http://schemas.openxmlformats.org/officeDocument/2006/relationships/image" Target="../media/image50.png"/><Relationship Id="rId10" Type="http://schemas.openxmlformats.org/officeDocument/2006/relationships/image" Target="../media/image19.png"/><Relationship Id="rId4" Type="http://schemas.openxmlformats.org/officeDocument/2006/relationships/image" Target="../media/image28.png"/><Relationship Id="rId9" Type="http://schemas.openxmlformats.org/officeDocument/2006/relationships/image" Target="../media/image54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53.png"/><Relationship Id="rId7" Type="http://schemas.openxmlformats.org/officeDocument/2006/relationships/image" Target="../media/image20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9.png"/><Relationship Id="rId10" Type="http://schemas.openxmlformats.org/officeDocument/2006/relationships/image" Target="../media/image18.png"/><Relationship Id="rId4" Type="http://schemas.openxmlformats.org/officeDocument/2006/relationships/image" Target="../media/image54.png"/><Relationship Id="rId9" Type="http://schemas.openxmlformats.org/officeDocument/2006/relationships/image" Target="../media/image22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65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12" Type="http://schemas.openxmlformats.org/officeDocument/2006/relationships/image" Target="../media/image64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11" Type="http://schemas.openxmlformats.org/officeDocument/2006/relationships/image" Target="../media/image63.png"/><Relationship Id="rId5" Type="http://schemas.openxmlformats.org/officeDocument/2006/relationships/image" Target="../media/image58.png"/><Relationship Id="rId15" Type="http://schemas.openxmlformats.org/officeDocument/2006/relationships/image" Target="../media/image67.png"/><Relationship Id="rId10" Type="http://schemas.openxmlformats.org/officeDocument/2006/relationships/image" Target="../media/image62.png"/><Relationship Id="rId4" Type="http://schemas.openxmlformats.org/officeDocument/2006/relationships/image" Target="../media/image57.png"/><Relationship Id="rId9" Type="http://schemas.openxmlformats.org/officeDocument/2006/relationships/image" Target="../media/image1.png"/><Relationship Id="rId14" Type="http://schemas.openxmlformats.org/officeDocument/2006/relationships/image" Target="../media/image6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7" Type="http://schemas.openxmlformats.org/officeDocument/2006/relationships/image" Target="../media/image7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dev.moblab.kr/canvas-theme/HTML/component-radios-switches.html" TargetMode="External"/><Relationship Id="rId5" Type="http://schemas.openxmlformats.org/officeDocument/2006/relationships/hyperlink" Target="https://github.com/alvarotrigo/fullPage.js#methods" TargetMode="External"/><Relationship Id="rId4" Type="http://schemas.openxmlformats.org/officeDocument/2006/relationships/hyperlink" Target="https://alvarotrigo.com/fullPage/examples/fixedHeaders.html" TargetMode="Externa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70.png"/><Relationship Id="rId7" Type="http://schemas.openxmlformats.org/officeDocument/2006/relationships/image" Target="../media/image7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dev.moblab.kr/canvas-theme/HTML/component-radios-switches.html" TargetMode="External"/><Relationship Id="rId5" Type="http://schemas.openxmlformats.org/officeDocument/2006/relationships/hyperlink" Target="https://github.com/alvarotrigo/fullPage.js#methods" TargetMode="External"/><Relationship Id="rId4" Type="http://schemas.openxmlformats.org/officeDocument/2006/relationships/hyperlink" Target="https://alvarotrigo.com/fullPage/examples/fixedHeaders.html" TargetMode="External"/><Relationship Id="rId9" Type="http://schemas.openxmlformats.org/officeDocument/2006/relationships/image" Target="../media/image7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7" Type="http://schemas.openxmlformats.org/officeDocument/2006/relationships/image" Target="../media/image7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dev.moblab.kr/canvas-theme/HTML/component-radios-switches.html" TargetMode="External"/><Relationship Id="rId5" Type="http://schemas.openxmlformats.org/officeDocument/2006/relationships/hyperlink" Target="https://github.com/alvarotrigo/fullPage.js#methods" TargetMode="External"/><Relationship Id="rId4" Type="http://schemas.openxmlformats.org/officeDocument/2006/relationships/hyperlink" Target="https://alvarotrigo.com/fullPage/examples/fixedHeaders.html" TargetMode="Externa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64.png"/><Relationship Id="rId3" Type="http://schemas.openxmlformats.org/officeDocument/2006/relationships/hyperlink" Target="https://github.com/alvarotrigo/fullPage.js#methods" TargetMode="External"/><Relationship Id="rId7" Type="http://schemas.openxmlformats.org/officeDocument/2006/relationships/image" Target="../media/image70.png"/><Relationship Id="rId12" Type="http://schemas.openxmlformats.org/officeDocument/2006/relationships/image" Target="../media/image63.png"/><Relationship Id="rId2" Type="http://schemas.openxmlformats.org/officeDocument/2006/relationships/hyperlink" Target="https://alvarotrigo.com/fullPage/examples/fixedHeaders.html" TargetMode="External"/><Relationship Id="rId16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11" Type="http://schemas.openxmlformats.org/officeDocument/2006/relationships/image" Target="../media/image61.png"/><Relationship Id="rId5" Type="http://schemas.openxmlformats.org/officeDocument/2006/relationships/hyperlink" Target="https://blueimp.github.io/jQuery-File-Upload/index.html" TargetMode="External"/><Relationship Id="rId15" Type="http://schemas.openxmlformats.org/officeDocument/2006/relationships/image" Target="../media/image66.png"/><Relationship Id="rId10" Type="http://schemas.openxmlformats.org/officeDocument/2006/relationships/image" Target="../media/image60.png"/><Relationship Id="rId4" Type="http://schemas.openxmlformats.org/officeDocument/2006/relationships/hyperlink" Target="http://dev.moblab.kr/canvas-theme/HTML/component-radios-switches.html" TargetMode="External"/><Relationship Id="rId9" Type="http://schemas.openxmlformats.org/officeDocument/2006/relationships/image" Target="../media/image56.png"/><Relationship Id="rId14" Type="http://schemas.openxmlformats.org/officeDocument/2006/relationships/image" Target="../media/image6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62212" y="326870"/>
            <a:ext cx="112725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err="1"/>
              <a:t>Cozyhouzz</a:t>
            </a:r>
            <a:r>
              <a:rPr lang="en-US" altLang="ko-KR" sz="2400" b="1" dirty="0"/>
              <a:t> </a:t>
            </a:r>
            <a:r>
              <a:rPr lang="ko-KR" altLang="en-US" sz="2400" b="1" dirty="0"/>
              <a:t>기획 </a:t>
            </a:r>
            <a:r>
              <a:rPr lang="en-US" altLang="ko-KR" sz="2400" b="1" dirty="0"/>
              <a:t>&amp; </a:t>
            </a:r>
            <a:r>
              <a:rPr lang="ko-KR" altLang="en-US" sz="2400" b="1" dirty="0"/>
              <a:t>개발 문서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62212" y="1524852"/>
            <a:ext cx="1061823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/>
              <a:t>문서 명은 </a:t>
            </a:r>
            <a:r>
              <a:rPr lang="en-US" altLang="ko-KR" b="1" dirty="0" err="1"/>
              <a:t>cozyhouzz</a:t>
            </a:r>
            <a:r>
              <a:rPr lang="en-US" altLang="ko-KR" b="1" dirty="0"/>
              <a:t>_[</a:t>
            </a:r>
            <a:r>
              <a:rPr lang="ko-KR" altLang="en-US" b="1" dirty="0" err="1"/>
              <a:t>버전명</a:t>
            </a:r>
            <a:r>
              <a:rPr lang="en-US" altLang="ko-KR" b="1" dirty="0"/>
              <a:t>]_[</a:t>
            </a:r>
            <a:r>
              <a:rPr lang="ko-KR" altLang="en-US" b="1" dirty="0"/>
              <a:t>최종수정일자</a:t>
            </a:r>
            <a:r>
              <a:rPr lang="en-US" altLang="ko-KR" b="1" dirty="0"/>
              <a:t>]</a:t>
            </a:r>
            <a:r>
              <a:rPr lang="ko-KR" altLang="en-US" b="1" dirty="0"/>
              <a:t>로</a:t>
            </a:r>
            <a:r>
              <a:rPr lang="en-US" altLang="ko-KR" b="1" dirty="0"/>
              <a:t> </a:t>
            </a:r>
            <a:r>
              <a:rPr lang="ko-KR" altLang="en-US" b="1" dirty="0"/>
              <a:t>작성한다</a:t>
            </a:r>
            <a:r>
              <a:rPr lang="en-US" altLang="ko-KR" b="1" dirty="0"/>
              <a:t>(ex&gt;cozyhouzz_ver2.1_170116.pptx)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/>
              <a:t>문서 작성시 </a:t>
            </a:r>
            <a:r>
              <a:rPr lang="en-US" altLang="ko-KR" b="1" dirty="0"/>
              <a:t>App/Web </a:t>
            </a:r>
            <a:r>
              <a:rPr lang="ko-KR" altLang="en-US" b="1" dirty="0"/>
              <a:t>기획 표기</a:t>
            </a:r>
            <a:r>
              <a:rPr lang="en-US" altLang="ko-KR" b="1" dirty="0"/>
              <a:t>, </a:t>
            </a:r>
            <a:r>
              <a:rPr lang="ko-KR" altLang="en-US" b="1" dirty="0"/>
              <a:t>개발 우선순위를 명시 할 것 </a:t>
            </a:r>
            <a:r>
              <a:rPr lang="en-US" altLang="ko-KR" b="1" dirty="0"/>
              <a:t>(ex&gt; </a:t>
            </a:r>
            <a:r>
              <a:rPr lang="en-US" altLang="ko-KR" b="1" dirty="0" err="1"/>
              <a:t>Mainpage</a:t>
            </a:r>
            <a:r>
              <a:rPr lang="en-US" altLang="ko-KR" b="1" dirty="0"/>
              <a:t>(Web)(1))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/>
              <a:t>기본적으로 </a:t>
            </a:r>
            <a:r>
              <a:rPr lang="en-US" altLang="ko-KR" b="1" dirty="0" err="1"/>
              <a:t>github</a:t>
            </a:r>
            <a:r>
              <a:rPr lang="en-US" altLang="ko-KR" b="1" dirty="0"/>
              <a:t> repo</a:t>
            </a:r>
            <a:r>
              <a:rPr lang="ko-KR" altLang="en-US" b="1" dirty="0"/>
              <a:t>에 올릴 예정이나</a:t>
            </a:r>
            <a:r>
              <a:rPr lang="en-US" altLang="ko-KR" b="1" dirty="0"/>
              <a:t>, </a:t>
            </a:r>
            <a:r>
              <a:rPr lang="ko-KR" altLang="en-US" b="1" dirty="0"/>
              <a:t>수정이 필요할 경우에는 </a:t>
            </a:r>
            <a:r>
              <a:rPr lang="en-US" altLang="ko-KR" b="1" dirty="0" err="1"/>
              <a:t>github</a:t>
            </a:r>
            <a:r>
              <a:rPr lang="ko-KR" altLang="en-US" b="1" dirty="0"/>
              <a:t>에 있는 본 문서는 수장하면 </a:t>
            </a:r>
            <a:r>
              <a:rPr lang="ko-KR" altLang="en-US" b="1" dirty="0" err="1"/>
              <a:t>안된다</a:t>
            </a:r>
            <a:r>
              <a:rPr lang="en-US" altLang="ko-KR" b="1" dirty="0"/>
              <a:t>. </a:t>
            </a:r>
            <a:r>
              <a:rPr lang="ko-KR" altLang="en-US" b="1" dirty="0"/>
              <a:t>수정사항이 반영되어야 하는 경우에는 기획자</a:t>
            </a:r>
            <a:r>
              <a:rPr lang="en-US" altLang="ko-KR" b="1" dirty="0"/>
              <a:t>, </a:t>
            </a:r>
            <a:r>
              <a:rPr lang="ko-KR" altLang="en-US" b="1" dirty="0"/>
              <a:t>대표만 수정하자</a:t>
            </a:r>
            <a:endParaRPr lang="en-US" altLang="ko-KR" b="1" dirty="0"/>
          </a:p>
          <a:p>
            <a:r>
              <a:rPr lang="en-US" altLang="ko-KR" b="1" dirty="0"/>
              <a:t>(</a:t>
            </a:r>
            <a:r>
              <a:rPr lang="ko-KR" altLang="en-US" b="1" dirty="0"/>
              <a:t>잘못하면 내용이 날아갈 수 있음</a:t>
            </a:r>
            <a:r>
              <a:rPr lang="en-US" altLang="ko-KR" b="1" dirty="0"/>
              <a:t>)</a:t>
            </a:r>
          </a:p>
          <a:p>
            <a:endParaRPr lang="en-US" altLang="ko-KR" b="1" dirty="0"/>
          </a:p>
          <a:p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9510974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3420" y="326870"/>
            <a:ext cx="5248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회원관리 </a:t>
            </a:r>
            <a:r>
              <a:rPr lang="en-US" altLang="ko-KR" b="1" dirty="0"/>
              <a:t>– </a:t>
            </a:r>
            <a:r>
              <a:rPr lang="ko-KR" altLang="en-US" b="1" dirty="0"/>
              <a:t>로그인</a:t>
            </a:r>
            <a:r>
              <a:rPr lang="en-US" altLang="ko-KR" b="1" dirty="0"/>
              <a:t>, </a:t>
            </a:r>
            <a:r>
              <a:rPr lang="ko-KR" altLang="en-US" b="1" dirty="0"/>
              <a:t>회원가입</a:t>
            </a:r>
            <a:r>
              <a:rPr lang="en-US" altLang="ko-KR" b="1" dirty="0"/>
              <a:t>(1) - </a:t>
            </a:r>
            <a:r>
              <a:rPr lang="ko-KR" altLang="en-US" b="1" dirty="0"/>
              <a:t>추가진행작업</a:t>
            </a:r>
            <a:endParaRPr lang="en-US" altLang="ko-KR" b="1" dirty="0"/>
          </a:p>
        </p:txBody>
      </p:sp>
      <p:sp>
        <p:nvSpPr>
          <p:cNvPr id="26" name="직사각형 25"/>
          <p:cNvSpPr/>
          <p:nvPr/>
        </p:nvSpPr>
        <p:spPr>
          <a:xfrm>
            <a:off x="560136" y="5266559"/>
            <a:ext cx="379130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/>
              <a:t>- 회원 종류</a:t>
            </a:r>
          </a:p>
          <a:p>
            <a:r>
              <a:rPr lang="en-US" altLang="ko-KR" b="1" dirty="0"/>
              <a:t>‘ADMIN’</a:t>
            </a:r>
            <a:r>
              <a:rPr lang="ko-KR" altLang="en-US" b="1" dirty="0"/>
              <a:t> : 관리자</a:t>
            </a:r>
          </a:p>
          <a:p>
            <a:r>
              <a:rPr lang="en-US" altLang="ko-KR" b="1" dirty="0"/>
              <a:t>‘PUBLIC’</a:t>
            </a:r>
            <a:r>
              <a:rPr lang="ko-KR" altLang="en-US" b="1" dirty="0"/>
              <a:t> : 일반 회원</a:t>
            </a:r>
          </a:p>
          <a:p>
            <a:r>
              <a:rPr lang="en-US" altLang="ko-KR" b="1" dirty="0"/>
              <a:t>‘BUSINESS’ : </a:t>
            </a:r>
            <a:r>
              <a:rPr lang="ko-KR" altLang="en-US" b="1" dirty="0"/>
              <a:t>사업자 회원</a:t>
            </a:r>
            <a:endParaRPr lang="en-US" altLang="ko-KR" b="1" dirty="0"/>
          </a:p>
        </p:txBody>
      </p:sp>
      <p:sp>
        <p:nvSpPr>
          <p:cNvPr id="27" name="직사각형 26"/>
          <p:cNvSpPr/>
          <p:nvPr/>
        </p:nvSpPr>
        <p:spPr>
          <a:xfrm>
            <a:off x="8122634" y="424037"/>
            <a:ext cx="3820373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/>
              <a:t>&lt; </a:t>
            </a:r>
            <a:r>
              <a:rPr lang="ko-KR" altLang="en-US" b="1" dirty="0"/>
              <a:t>참고사항 </a:t>
            </a:r>
            <a:r>
              <a:rPr lang="en-US" altLang="ko-KR" b="1" dirty="0"/>
              <a:t>&gt;</a:t>
            </a:r>
          </a:p>
          <a:p>
            <a:pPr algn="ctr"/>
            <a:endParaRPr lang="en-US" altLang="ko-KR" b="1" dirty="0"/>
          </a:p>
          <a:p>
            <a:pPr marL="285750" indent="-285750">
              <a:buFontTx/>
              <a:buChar char="-"/>
            </a:pPr>
            <a:r>
              <a:rPr lang="ko-KR" altLang="en-US" b="1" u="sng" dirty="0"/>
              <a:t>관리자로 가입하는 방법은 따로 없음</a:t>
            </a:r>
            <a:r>
              <a:rPr lang="en-US" altLang="ko-KR" b="1" u="sng" dirty="0"/>
              <a:t>(DB</a:t>
            </a:r>
            <a:r>
              <a:rPr lang="ko-KR" altLang="en-US" b="1" u="sng" dirty="0"/>
              <a:t>에서 수정</a:t>
            </a:r>
            <a:r>
              <a:rPr lang="en-US" altLang="ko-KR" b="1" u="sng" dirty="0"/>
              <a:t>)</a:t>
            </a:r>
          </a:p>
          <a:p>
            <a:pPr marL="285750" indent="-285750">
              <a:buFontTx/>
              <a:buChar char="-"/>
            </a:pPr>
            <a:endParaRPr lang="en-US" altLang="ko-KR" b="1" u="sng" dirty="0"/>
          </a:p>
          <a:p>
            <a:pPr marL="285750" indent="-285750">
              <a:buFontTx/>
              <a:buChar char="-"/>
            </a:pPr>
            <a:r>
              <a:rPr lang="ko-KR" altLang="en-US" b="1" u="sng" dirty="0"/>
              <a:t>관리자 계정의 경우 일반회원 </a:t>
            </a:r>
            <a:r>
              <a:rPr lang="en-US" altLang="ko-KR" b="1" u="sng" dirty="0"/>
              <a:t>+ </a:t>
            </a:r>
            <a:r>
              <a:rPr lang="ko-KR" altLang="en-US" b="1" u="sng" dirty="0"/>
              <a:t>사업자 회원의 권한을 모두 가지고 있음</a:t>
            </a:r>
            <a:endParaRPr lang="en-US" altLang="ko-KR" b="1" u="sng" dirty="0"/>
          </a:p>
          <a:p>
            <a:pPr marL="285750" indent="-285750">
              <a:buFontTx/>
              <a:buChar char="-"/>
            </a:pPr>
            <a:endParaRPr lang="en-US" altLang="ko-KR" b="1" u="sng" dirty="0"/>
          </a:p>
          <a:p>
            <a:pPr marL="285750" indent="-285750">
              <a:buFontTx/>
              <a:buChar char="-"/>
            </a:pPr>
            <a:endParaRPr lang="en-US" altLang="ko-KR" b="1" u="sng" dirty="0"/>
          </a:p>
          <a:p>
            <a:pPr marL="285750" indent="-285750">
              <a:buFontTx/>
              <a:buChar char="-"/>
            </a:pPr>
            <a:endParaRPr lang="en-US" altLang="ko-KR" b="1" u="sng" dirty="0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2470" y="1487568"/>
            <a:ext cx="1924050" cy="3343275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611" y="967740"/>
            <a:ext cx="3840653" cy="3549694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7071" y="3189551"/>
            <a:ext cx="5891065" cy="3282583"/>
          </a:xfrm>
          <a:prstGeom prst="rect">
            <a:avLst/>
          </a:prstGeom>
        </p:spPr>
      </p:pic>
      <p:sp>
        <p:nvSpPr>
          <p:cNvPr id="32" name="직사각형 31"/>
          <p:cNvSpPr/>
          <p:nvPr/>
        </p:nvSpPr>
        <p:spPr>
          <a:xfrm>
            <a:off x="1600526" y="1131917"/>
            <a:ext cx="702432" cy="414751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직사각형 32"/>
          <p:cNvSpPr/>
          <p:nvPr/>
        </p:nvSpPr>
        <p:spPr>
          <a:xfrm>
            <a:off x="2302958" y="1152088"/>
            <a:ext cx="557080" cy="355650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4" name="직선 화살표 연결선 33"/>
          <p:cNvCxnSpPr>
            <a:stCxn id="33" idx="3"/>
          </p:cNvCxnSpPr>
          <p:nvPr/>
        </p:nvCxnSpPr>
        <p:spPr>
          <a:xfrm flipV="1">
            <a:off x="2860038" y="1233105"/>
            <a:ext cx="848585" cy="96808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/>
          <p:cNvSpPr/>
          <p:nvPr/>
        </p:nvSpPr>
        <p:spPr>
          <a:xfrm>
            <a:off x="3737029" y="1062736"/>
            <a:ext cx="115066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b="1" dirty="0" err="1">
                <a:latin typeface="Arial" panose="020B0604020202020204" pitchFamily="34" charset="0"/>
              </a:rPr>
              <a:t>라우터</a:t>
            </a:r>
            <a:r>
              <a:rPr lang="ko-KR" altLang="en-US" sz="1000" b="1" dirty="0">
                <a:latin typeface="Arial" panose="020B0604020202020204" pitchFamily="34" charset="0"/>
              </a:rPr>
              <a:t> 링크 연결</a:t>
            </a:r>
            <a:endParaRPr lang="ko-KR" altLang="ko-KR" sz="1000" b="1" dirty="0">
              <a:latin typeface="Arial" panose="020B0604020202020204" pitchFamily="34" charset="0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8944378" y="3145001"/>
            <a:ext cx="702432" cy="414751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직사각형 41"/>
          <p:cNvSpPr/>
          <p:nvPr/>
        </p:nvSpPr>
        <p:spPr>
          <a:xfrm>
            <a:off x="9646809" y="3165172"/>
            <a:ext cx="720683" cy="355650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43" name="직선 화살표 연결선 42"/>
          <p:cNvCxnSpPr>
            <a:stCxn id="42" idx="3"/>
          </p:cNvCxnSpPr>
          <p:nvPr/>
        </p:nvCxnSpPr>
        <p:spPr>
          <a:xfrm flipV="1">
            <a:off x="10367492" y="3246189"/>
            <a:ext cx="684983" cy="96808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/>
          <p:cNvSpPr/>
          <p:nvPr/>
        </p:nvSpPr>
        <p:spPr>
          <a:xfrm>
            <a:off x="11080881" y="3075820"/>
            <a:ext cx="115066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b="1" dirty="0" err="1">
                <a:latin typeface="Arial" panose="020B0604020202020204" pitchFamily="34" charset="0"/>
              </a:rPr>
              <a:t>라우터</a:t>
            </a:r>
            <a:r>
              <a:rPr lang="ko-KR" altLang="en-US" sz="1000" b="1" dirty="0">
                <a:latin typeface="Arial" panose="020B0604020202020204" pitchFamily="34" charset="0"/>
              </a:rPr>
              <a:t> 링크 연결</a:t>
            </a:r>
            <a:endParaRPr lang="ko-KR" altLang="ko-KR" sz="1000" b="1" dirty="0">
              <a:latin typeface="Arial" panose="020B0604020202020204" pitchFamily="34" charset="0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6423726" y="4416091"/>
            <a:ext cx="1805874" cy="414751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48" name="직선 화살표 연결선 47"/>
          <p:cNvCxnSpPr>
            <a:stCxn id="46" idx="2"/>
          </p:cNvCxnSpPr>
          <p:nvPr/>
        </p:nvCxnSpPr>
        <p:spPr>
          <a:xfrm>
            <a:off x="7326663" y="4830842"/>
            <a:ext cx="0" cy="972620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/>
          <p:cNvSpPr/>
          <p:nvPr/>
        </p:nvSpPr>
        <p:spPr>
          <a:xfrm>
            <a:off x="6751329" y="5827841"/>
            <a:ext cx="115066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 dirty="0">
                <a:latin typeface="Arial" panose="020B0604020202020204" pitchFamily="34" charset="0"/>
              </a:rPr>
              <a:t>“PUBLIC” </a:t>
            </a:r>
            <a:r>
              <a:rPr lang="ko-KR" altLang="en-US" sz="1000" b="1" dirty="0">
                <a:latin typeface="Arial" panose="020B0604020202020204" pitchFamily="34" charset="0"/>
              </a:rPr>
              <a:t>전송</a:t>
            </a:r>
            <a:endParaRPr lang="en-US" altLang="ko-KR" sz="1000" b="1" dirty="0">
              <a:latin typeface="Arial" panose="020B0604020202020204" pitchFamily="34" charset="0"/>
            </a:endParaRPr>
          </a:p>
          <a:p>
            <a:pPr algn="ctr"/>
            <a:r>
              <a:rPr lang="ko-KR" altLang="en-US" sz="1000" b="1" dirty="0">
                <a:latin typeface="Arial" panose="020B0604020202020204" pitchFamily="34" charset="0"/>
              </a:rPr>
              <a:t>나중에 </a:t>
            </a:r>
            <a:r>
              <a:rPr lang="ko-KR" altLang="en-US" sz="1000" b="1" dirty="0" err="1">
                <a:latin typeface="Arial" panose="020B0604020202020204" pitchFamily="34" charset="0"/>
              </a:rPr>
              <a:t>로고박기</a:t>
            </a:r>
            <a:endParaRPr lang="ko-KR" altLang="ko-KR" sz="1000" b="1" dirty="0">
              <a:latin typeface="Arial" panose="020B0604020202020204" pitchFamily="34" charset="0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10908406" y="4192786"/>
            <a:ext cx="1149730" cy="1166538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3" name="직선 화살표 연결선 52"/>
          <p:cNvCxnSpPr/>
          <p:nvPr/>
        </p:nvCxnSpPr>
        <p:spPr>
          <a:xfrm>
            <a:off x="11482803" y="5383703"/>
            <a:ext cx="0" cy="444138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직사각형 53"/>
          <p:cNvSpPr/>
          <p:nvPr/>
        </p:nvSpPr>
        <p:spPr>
          <a:xfrm>
            <a:off x="10907469" y="5852220"/>
            <a:ext cx="115066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 dirty="0">
                <a:latin typeface="Arial" panose="020B0604020202020204" pitchFamily="34" charset="0"/>
              </a:rPr>
              <a:t>SNS</a:t>
            </a:r>
            <a:r>
              <a:rPr lang="ko-KR" altLang="en-US" sz="1000" b="1" dirty="0">
                <a:latin typeface="Arial" panose="020B0604020202020204" pitchFamily="34" charset="0"/>
              </a:rPr>
              <a:t>가입연결</a:t>
            </a:r>
            <a:endParaRPr lang="en-US" altLang="ko-KR" sz="1000" b="1" dirty="0">
              <a:latin typeface="Arial" panose="020B0604020202020204" pitchFamily="34" charset="0"/>
            </a:endParaRPr>
          </a:p>
          <a:p>
            <a:pPr algn="ctr"/>
            <a:r>
              <a:rPr lang="ko-KR" altLang="en-US" sz="1000" b="1">
                <a:latin typeface="Arial" panose="020B0604020202020204" pitchFamily="34" charset="0"/>
              </a:rPr>
              <a:t>나중에 로고박ㄱ</a:t>
            </a:r>
            <a:endParaRPr lang="en-US" altLang="ko-KR" sz="1000" b="1" dirty="0">
              <a:latin typeface="Arial" panose="020B0604020202020204" pitchFamily="34" charset="0"/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8720260" y="3743503"/>
            <a:ext cx="1150667" cy="246221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sz="1000" b="1" dirty="0">
                <a:latin typeface="Arial" panose="020B0604020202020204" pitchFamily="34" charset="0"/>
              </a:rPr>
              <a:t>일반 회원 가입</a:t>
            </a:r>
            <a:endParaRPr lang="ko-KR" altLang="ko-KR" sz="1000" b="1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8772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491" y="1283223"/>
            <a:ext cx="5987684" cy="460706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53420" y="326870"/>
            <a:ext cx="5248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회원관리 </a:t>
            </a:r>
            <a:r>
              <a:rPr lang="en-US" altLang="ko-KR" b="1" dirty="0"/>
              <a:t>– </a:t>
            </a:r>
            <a:r>
              <a:rPr lang="ko-KR" altLang="en-US" b="1" dirty="0"/>
              <a:t>로그인</a:t>
            </a:r>
            <a:r>
              <a:rPr lang="en-US" altLang="ko-KR" b="1" dirty="0"/>
              <a:t>, </a:t>
            </a:r>
            <a:r>
              <a:rPr lang="ko-KR" altLang="en-US" b="1" dirty="0"/>
              <a:t>회원가입</a:t>
            </a:r>
            <a:r>
              <a:rPr lang="en-US" altLang="ko-KR" b="1" dirty="0"/>
              <a:t>(1) - </a:t>
            </a:r>
            <a:r>
              <a:rPr lang="ko-KR" altLang="en-US" b="1" dirty="0"/>
              <a:t>추가진행작업</a:t>
            </a:r>
            <a:endParaRPr lang="en-US" altLang="ko-KR" b="1" dirty="0"/>
          </a:p>
        </p:txBody>
      </p:sp>
      <p:sp>
        <p:nvSpPr>
          <p:cNvPr id="26" name="직사각형 25"/>
          <p:cNvSpPr/>
          <p:nvPr/>
        </p:nvSpPr>
        <p:spPr>
          <a:xfrm>
            <a:off x="8122634" y="898843"/>
            <a:ext cx="308458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/>
              <a:t>- 회원 종류</a:t>
            </a:r>
          </a:p>
          <a:p>
            <a:r>
              <a:rPr lang="en-US" altLang="ko-KR" b="1" dirty="0"/>
              <a:t>‘ADMIN’</a:t>
            </a:r>
            <a:r>
              <a:rPr lang="ko-KR" altLang="en-US" b="1" dirty="0"/>
              <a:t> : 관리자</a:t>
            </a:r>
          </a:p>
          <a:p>
            <a:r>
              <a:rPr lang="en-US" altLang="ko-KR" b="1" dirty="0"/>
              <a:t>‘PUBLIC’</a:t>
            </a:r>
            <a:r>
              <a:rPr lang="ko-KR" altLang="en-US" b="1" dirty="0"/>
              <a:t> : 일반 회원</a:t>
            </a:r>
          </a:p>
          <a:p>
            <a:r>
              <a:rPr lang="en-US" altLang="ko-KR" b="1" dirty="0"/>
              <a:t>‘BUSINESS’ : </a:t>
            </a:r>
            <a:r>
              <a:rPr lang="ko-KR" altLang="en-US" b="1" dirty="0"/>
              <a:t>사업자 회원</a:t>
            </a:r>
            <a:endParaRPr lang="en-US" altLang="ko-KR" b="1" dirty="0"/>
          </a:p>
        </p:txBody>
      </p:sp>
      <p:sp>
        <p:nvSpPr>
          <p:cNvPr id="27" name="직사각형 26"/>
          <p:cNvSpPr/>
          <p:nvPr/>
        </p:nvSpPr>
        <p:spPr>
          <a:xfrm>
            <a:off x="8122634" y="424037"/>
            <a:ext cx="382037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/>
              <a:t>&lt; </a:t>
            </a:r>
            <a:r>
              <a:rPr lang="ko-KR" altLang="en-US" b="1" dirty="0"/>
              <a:t>참고사항 </a:t>
            </a:r>
            <a:r>
              <a:rPr lang="en-US" altLang="ko-KR" b="1" dirty="0"/>
              <a:t>&gt;</a:t>
            </a:r>
          </a:p>
        </p:txBody>
      </p:sp>
      <p:sp>
        <p:nvSpPr>
          <p:cNvPr id="41" name="직사각형 40"/>
          <p:cNvSpPr/>
          <p:nvPr/>
        </p:nvSpPr>
        <p:spPr>
          <a:xfrm>
            <a:off x="3202320" y="1248484"/>
            <a:ext cx="702432" cy="414751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직사각형 41"/>
          <p:cNvSpPr/>
          <p:nvPr/>
        </p:nvSpPr>
        <p:spPr>
          <a:xfrm>
            <a:off x="3908344" y="1276832"/>
            <a:ext cx="720683" cy="355650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43" name="직선 화살표 연결선 42"/>
          <p:cNvCxnSpPr>
            <a:stCxn id="42" idx="3"/>
          </p:cNvCxnSpPr>
          <p:nvPr/>
        </p:nvCxnSpPr>
        <p:spPr>
          <a:xfrm flipV="1">
            <a:off x="4629027" y="1357849"/>
            <a:ext cx="684983" cy="96808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/>
          <p:cNvSpPr/>
          <p:nvPr/>
        </p:nvSpPr>
        <p:spPr>
          <a:xfrm>
            <a:off x="5301187" y="1234738"/>
            <a:ext cx="115066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b="1" dirty="0" err="1">
                <a:latin typeface="Arial" panose="020B0604020202020204" pitchFamily="34" charset="0"/>
              </a:rPr>
              <a:t>라우터</a:t>
            </a:r>
            <a:r>
              <a:rPr lang="ko-KR" altLang="en-US" sz="1000" b="1" dirty="0">
                <a:latin typeface="Arial" panose="020B0604020202020204" pitchFamily="34" charset="0"/>
              </a:rPr>
              <a:t> 링크 연결</a:t>
            </a:r>
            <a:endParaRPr lang="ko-KR" altLang="ko-KR" sz="1000" b="1" dirty="0">
              <a:latin typeface="Arial" panose="020B0604020202020204" pitchFamily="34" charset="0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605307" y="3063282"/>
            <a:ext cx="1858063" cy="414751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48" name="직선 화살표 연결선 47"/>
          <p:cNvCxnSpPr>
            <a:stCxn id="47" idx="2"/>
          </p:cNvCxnSpPr>
          <p:nvPr/>
        </p:nvCxnSpPr>
        <p:spPr>
          <a:xfrm flipH="1">
            <a:off x="1534337" y="3478033"/>
            <a:ext cx="2" cy="496923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/>
          <p:cNvSpPr/>
          <p:nvPr/>
        </p:nvSpPr>
        <p:spPr>
          <a:xfrm>
            <a:off x="837128" y="3974956"/>
            <a:ext cx="139442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 dirty="0">
                <a:latin typeface="Arial" panose="020B0604020202020204" pitchFamily="34" charset="0"/>
              </a:rPr>
              <a:t>“</a:t>
            </a:r>
            <a:r>
              <a:rPr lang="en-US" altLang="ko-KR" sz="1000" b="1" dirty="0"/>
              <a:t>BUSINESS</a:t>
            </a:r>
            <a:r>
              <a:rPr lang="en-US" altLang="ko-KR" sz="1000" b="1" dirty="0">
                <a:latin typeface="Arial" panose="020B0604020202020204" pitchFamily="34" charset="0"/>
              </a:rPr>
              <a:t>” </a:t>
            </a:r>
            <a:r>
              <a:rPr lang="ko-KR" altLang="en-US" sz="1000" b="1" dirty="0">
                <a:latin typeface="Arial" panose="020B0604020202020204" pitchFamily="34" charset="0"/>
              </a:rPr>
              <a:t>전송</a:t>
            </a:r>
            <a:endParaRPr lang="en-US" altLang="ko-KR" sz="1000" b="1" dirty="0">
              <a:latin typeface="Arial" panose="020B0604020202020204" pitchFamily="34" charset="0"/>
            </a:endParaRPr>
          </a:p>
          <a:p>
            <a:pPr algn="ctr"/>
            <a:r>
              <a:rPr lang="ko-KR" altLang="en-US" sz="1000" b="1" dirty="0">
                <a:latin typeface="Arial" panose="020B0604020202020204" pitchFamily="34" charset="0"/>
              </a:rPr>
              <a:t>나중에 </a:t>
            </a:r>
            <a:r>
              <a:rPr lang="ko-KR" altLang="en-US" sz="1000" b="1" dirty="0" err="1">
                <a:latin typeface="Arial" panose="020B0604020202020204" pitchFamily="34" charset="0"/>
              </a:rPr>
              <a:t>로고박기</a:t>
            </a:r>
            <a:endParaRPr lang="ko-KR" altLang="ko-KR" sz="1000" b="1" dirty="0">
              <a:latin typeface="Arial" panose="020B0604020202020204" pitchFamily="34" charset="0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5237057" y="2284853"/>
            <a:ext cx="1149730" cy="1166538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3" name="직선 화살표 연결선 52"/>
          <p:cNvCxnSpPr/>
          <p:nvPr/>
        </p:nvCxnSpPr>
        <p:spPr>
          <a:xfrm>
            <a:off x="5769151" y="3451391"/>
            <a:ext cx="0" cy="444138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직사각형 53"/>
          <p:cNvSpPr/>
          <p:nvPr/>
        </p:nvSpPr>
        <p:spPr>
          <a:xfrm>
            <a:off x="5193818" y="4059623"/>
            <a:ext cx="115066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 dirty="0">
                <a:latin typeface="Arial" panose="020B0604020202020204" pitchFamily="34" charset="0"/>
              </a:rPr>
              <a:t>SNS</a:t>
            </a:r>
            <a:r>
              <a:rPr lang="ko-KR" altLang="en-US" sz="1000" b="1" dirty="0">
                <a:latin typeface="Arial" panose="020B0604020202020204" pitchFamily="34" charset="0"/>
              </a:rPr>
              <a:t>가입연결</a:t>
            </a:r>
            <a:endParaRPr lang="en-US" altLang="ko-KR" sz="1000" b="1" dirty="0">
              <a:latin typeface="Arial" panose="020B0604020202020204" pitchFamily="34" charset="0"/>
            </a:endParaRPr>
          </a:p>
          <a:p>
            <a:pPr algn="ctr"/>
            <a:r>
              <a:rPr lang="ko-KR" altLang="en-US" sz="1000" b="1" dirty="0">
                <a:latin typeface="Arial" panose="020B0604020202020204" pitchFamily="34" charset="0"/>
              </a:rPr>
              <a:t>나중에 </a:t>
            </a:r>
            <a:r>
              <a:rPr lang="ko-KR" altLang="en-US" sz="1000" b="1" dirty="0" err="1">
                <a:latin typeface="Arial" panose="020B0604020202020204" pitchFamily="34" charset="0"/>
              </a:rPr>
              <a:t>로고박기</a:t>
            </a:r>
            <a:endParaRPr lang="en-US" altLang="ko-KR" sz="1000" b="1" dirty="0">
              <a:latin typeface="Arial" panose="020B0604020202020204" pitchFamily="34" charset="0"/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2978202" y="1852951"/>
            <a:ext cx="1150667" cy="246221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sz="1000" b="1" dirty="0">
                <a:latin typeface="Arial" panose="020B0604020202020204" pitchFamily="34" charset="0"/>
              </a:rPr>
              <a:t>사업주 회원 가입</a:t>
            </a:r>
            <a:endParaRPr lang="ko-KR" altLang="ko-KR" sz="1000" b="1" dirty="0">
              <a:latin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754552" y="4161083"/>
            <a:ext cx="1305614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100" dirty="0" err="1"/>
              <a:t>사업장명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33626642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3420" y="326870"/>
            <a:ext cx="5248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공통 </a:t>
            </a:r>
            <a:r>
              <a:rPr lang="en-US" altLang="ko-KR" b="1" dirty="0"/>
              <a:t>– VR Viewer[Embed](1)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8128856" y="4089428"/>
            <a:ext cx="3820373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b="1" dirty="0"/>
              <a:t>&lt; </a:t>
            </a:r>
            <a:r>
              <a:rPr lang="ko-KR" altLang="en-US" sz="1400" b="1" dirty="0"/>
              <a:t>참고사항 </a:t>
            </a:r>
            <a:r>
              <a:rPr lang="en-US" altLang="ko-KR" sz="1400" b="1" dirty="0"/>
              <a:t>&gt;</a:t>
            </a:r>
          </a:p>
          <a:p>
            <a:pPr algn="ctr"/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en-US" altLang="ko-KR" sz="1000" b="1" dirty="0">
                <a:latin typeface="Arial" panose="020B0604020202020204" pitchFamily="34" charset="0"/>
                <a:hlinkClick r:id="rId2"/>
              </a:rPr>
              <a:t>Field</a:t>
            </a:r>
          </a:p>
          <a:p>
            <a:r>
              <a:rPr lang="ko-KR" altLang="en-US" sz="1000" b="1" dirty="0">
                <a:latin typeface="Arial" panose="020B0604020202020204" pitchFamily="34" charset="0"/>
                <a:hlinkClick r:id="rId2"/>
              </a:rPr>
              <a:t>http://dev.moblab.kr/canvas-theme/HTML/component-editable.html</a:t>
            </a:r>
            <a:endParaRPr lang="en-US" altLang="ko-KR" sz="1000" b="1" dirty="0">
              <a:latin typeface="Arial" panose="020B0604020202020204" pitchFamily="34" charset="0"/>
            </a:endParaRPr>
          </a:p>
          <a:p>
            <a:endParaRPr lang="en-US" altLang="ko-KR" sz="1000" b="1" dirty="0">
              <a:latin typeface="Arial" panose="020B0604020202020204" pitchFamily="34" charset="0"/>
            </a:endParaRPr>
          </a:p>
          <a:p>
            <a:pPr marL="171450" indent="-171450">
              <a:buFontTx/>
              <a:buChar char="-"/>
            </a:pPr>
            <a:r>
              <a:rPr lang="en-US" altLang="ko-KR" sz="1000" b="1" dirty="0">
                <a:latin typeface="Arial" panose="020B0604020202020204" pitchFamily="34" charset="0"/>
              </a:rPr>
              <a:t>Icon</a:t>
            </a:r>
          </a:p>
          <a:p>
            <a:r>
              <a:rPr lang="en-US" altLang="ko-KR" sz="1000" b="1" dirty="0">
                <a:latin typeface="Arial" panose="020B0604020202020204" pitchFamily="34" charset="0"/>
                <a:hlinkClick r:id="rId3"/>
              </a:rPr>
              <a:t>http://dev.moblab.kr/canvas-theme/HTML/social-icons.html</a:t>
            </a:r>
            <a:endParaRPr lang="en-US" altLang="ko-KR" sz="1000" b="1" dirty="0">
              <a:latin typeface="Arial" panose="020B0604020202020204" pitchFamily="34" charset="0"/>
            </a:endParaRPr>
          </a:p>
          <a:p>
            <a:endParaRPr lang="en-US" altLang="ko-KR" sz="1000" b="1" dirty="0">
              <a:latin typeface="Arial" panose="020B0604020202020204" pitchFamily="34" charset="0"/>
            </a:endParaRPr>
          </a:p>
          <a:p>
            <a:pPr marL="171450" indent="-171450">
              <a:buFontTx/>
              <a:buChar char="-"/>
            </a:pPr>
            <a:r>
              <a:rPr lang="ko-KR" altLang="en-US" sz="1000" b="1" dirty="0">
                <a:latin typeface="Arial" panose="020B0604020202020204" pitchFamily="34" charset="0"/>
              </a:rPr>
              <a:t>접속경로</a:t>
            </a:r>
            <a:endParaRPr lang="en-US" altLang="ko-KR" sz="1000" b="1" dirty="0">
              <a:latin typeface="Arial" panose="020B0604020202020204" pitchFamily="34" charset="0"/>
            </a:endParaRPr>
          </a:p>
          <a:p>
            <a:r>
              <a:rPr lang="en-US" altLang="ko-KR" sz="1000" b="1" dirty="0">
                <a:latin typeface="Arial" panose="020B0604020202020204" pitchFamily="34" charset="0"/>
              </a:rPr>
              <a:t>/post/embed/:ID</a:t>
            </a:r>
          </a:p>
          <a:p>
            <a:endParaRPr lang="en-US" altLang="ko-KR" sz="1000" b="1" dirty="0">
              <a:latin typeface="Arial" panose="020B0604020202020204" pitchFamily="34" charset="0"/>
            </a:endParaRPr>
          </a:p>
          <a:p>
            <a:r>
              <a:rPr lang="en-US" altLang="ko-KR" sz="1000" b="1" dirty="0">
                <a:latin typeface="Arial" panose="020B0604020202020204" pitchFamily="34" charset="0"/>
              </a:rPr>
              <a:t>- http://dev.moblab.kr/canvas-theme/HTML/widgets.html</a:t>
            </a:r>
            <a:endParaRPr lang="ko-KR" altLang="en-US" sz="1000" b="1" dirty="0">
              <a:latin typeface="Arial" panose="020B0604020202020204" pitchFamily="34" charset="0"/>
            </a:endParaRPr>
          </a:p>
          <a:p>
            <a:endParaRPr lang="ko-KR" altLang="en-US" sz="1000" b="1" dirty="0">
              <a:latin typeface="Arial" panose="020B0604020202020204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420" y="1009650"/>
            <a:ext cx="7210616" cy="5497830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1200529" y="5970384"/>
            <a:ext cx="5769614" cy="414751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0" name="직선 화살표 연결선 19"/>
          <p:cNvCxnSpPr>
            <a:stCxn id="9" idx="3"/>
            <a:endCxn id="25" idx="1"/>
          </p:cNvCxnSpPr>
          <p:nvPr/>
        </p:nvCxnSpPr>
        <p:spPr>
          <a:xfrm flipV="1">
            <a:off x="7664036" y="2143054"/>
            <a:ext cx="464820" cy="812968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8128856" y="6189512"/>
            <a:ext cx="98281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 dirty="0">
                <a:latin typeface="Arial" panose="020B0604020202020204" pitchFamily="34" charset="0"/>
              </a:rPr>
              <a:t>현재 있는 폼</a:t>
            </a:r>
            <a:endParaRPr lang="en-US" altLang="ko-KR" sz="1000" b="1" dirty="0">
              <a:latin typeface="Arial" panose="020B0604020202020204" pitchFamily="34" charset="0"/>
            </a:endParaRPr>
          </a:p>
          <a:p>
            <a:pPr algn="ctr"/>
            <a:r>
              <a:rPr lang="ko-KR" altLang="en-US" sz="1000" b="1" dirty="0">
                <a:latin typeface="Arial" panose="020B0604020202020204" pitchFamily="34" charset="0"/>
              </a:rPr>
              <a:t>그대로 사용</a:t>
            </a:r>
            <a:endParaRPr lang="ko-KR" altLang="ko-KR" sz="1000" b="1" dirty="0">
              <a:latin typeface="Arial" panose="020B0604020202020204" pitchFamily="34" charset="0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7315200" y="2099170"/>
            <a:ext cx="348836" cy="1713703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2" name="직선 화살표 연결선 11"/>
          <p:cNvCxnSpPr>
            <a:endCxn id="21" idx="1"/>
          </p:cNvCxnSpPr>
          <p:nvPr/>
        </p:nvCxnSpPr>
        <p:spPr>
          <a:xfrm>
            <a:off x="6979456" y="6185080"/>
            <a:ext cx="1149400" cy="204487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5"/>
          <a:srcRect t="18425" b="54079"/>
          <a:stretch/>
        </p:blipFill>
        <p:spPr>
          <a:xfrm>
            <a:off x="3077486" y="2027013"/>
            <a:ext cx="2381250" cy="489737"/>
          </a:xfrm>
          <a:prstGeom prst="rect">
            <a:avLst/>
          </a:prstGeom>
        </p:spPr>
      </p:pic>
      <p:pic>
        <p:nvPicPr>
          <p:cNvPr id="1026" name="Picture 2" descr="embed icon에 대한 이미지 검색결과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31" t="10948" r="13676" b="11679"/>
          <a:stretch/>
        </p:blipFill>
        <p:spPr bwMode="auto">
          <a:xfrm>
            <a:off x="7346477" y="2458013"/>
            <a:ext cx="286282" cy="303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24843" y="2772823"/>
            <a:ext cx="342900" cy="34290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20379" y="3127073"/>
            <a:ext cx="338478" cy="326244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20379" y="3455152"/>
            <a:ext cx="334224" cy="334224"/>
          </a:xfrm>
          <a:prstGeom prst="rect">
            <a:avLst/>
          </a:prstGeom>
        </p:spPr>
      </p:pic>
      <p:pic>
        <p:nvPicPr>
          <p:cNvPr id="1028" name="Picture 4" descr="링크 공유하기 아이콘에 대한 이미지 검색결과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4843" y="2099170"/>
            <a:ext cx="345421" cy="345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직선 화살표 연결선 23"/>
          <p:cNvCxnSpPr>
            <a:stCxn id="1028" idx="1"/>
            <a:endCxn id="11" idx="3"/>
          </p:cNvCxnSpPr>
          <p:nvPr/>
        </p:nvCxnSpPr>
        <p:spPr>
          <a:xfrm flipH="1">
            <a:off x="5458736" y="2271881"/>
            <a:ext cx="1866107" cy="1"/>
          </a:xfrm>
          <a:prstGeom prst="straightConnector1">
            <a:avLst/>
          </a:prstGeom>
          <a:ln w="31750">
            <a:solidFill>
              <a:srgbClr val="5B9BD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8128856" y="342561"/>
            <a:ext cx="3820373" cy="360098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1400" b="1" dirty="0"/>
              <a:t>&lt;</a:t>
            </a:r>
            <a:r>
              <a:rPr lang="ko-KR" altLang="en-US" sz="1400" b="1" dirty="0"/>
              <a:t>기능설명</a:t>
            </a:r>
            <a:r>
              <a:rPr lang="en-US" altLang="ko-KR" sz="1400" b="1" dirty="0"/>
              <a:t>&gt;</a:t>
            </a:r>
          </a:p>
          <a:p>
            <a:pPr algn="ctr"/>
            <a:endParaRPr lang="en-US" altLang="ko-KR" sz="1000" b="1" dirty="0">
              <a:latin typeface="Arial" panose="020B0604020202020204" pitchFamily="34" charset="0"/>
            </a:endParaRPr>
          </a:p>
          <a:p>
            <a:pPr algn="ctr"/>
            <a:endParaRPr lang="en-US" altLang="ko-KR" sz="1000" b="1" dirty="0">
              <a:latin typeface="Arial" panose="020B0604020202020204" pitchFamily="34" charset="0"/>
            </a:endParaRPr>
          </a:p>
          <a:p>
            <a:pPr algn="just"/>
            <a:r>
              <a:rPr lang="en-US" altLang="ko-KR" sz="1000" b="1" dirty="0">
                <a:latin typeface="Arial" panose="020B0604020202020204" pitchFamily="34" charset="0"/>
              </a:rPr>
              <a:t>- </a:t>
            </a:r>
            <a:r>
              <a:rPr lang="ko-KR" altLang="en-US" sz="1000" b="1" dirty="0">
                <a:latin typeface="Arial" panose="020B0604020202020204" pitchFamily="34" charset="0"/>
              </a:rPr>
              <a:t>링크공유</a:t>
            </a:r>
            <a:endParaRPr lang="en-US" altLang="ko-KR" sz="1000" b="1" dirty="0">
              <a:latin typeface="Arial" panose="020B0604020202020204" pitchFamily="34" charset="0"/>
            </a:endParaRPr>
          </a:p>
          <a:p>
            <a:pPr algn="just"/>
            <a:r>
              <a:rPr lang="ko-KR" altLang="en-US" sz="1000" b="1" dirty="0">
                <a:latin typeface="Arial" panose="020B0604020202020204" pitchFamily="34" charset="0"/>
              </a:rPr>
              <a:t>말 그대로 링크공유</a:t>
            </a:r>
            <a:r>
              <a:rPr lang="en-US" altLang="ko-KR" sz="1000" b="1" dirty="0">
                <a:latin typeface="Arial" panose="020B0604020202020204" pitchFamily="34" charset="0"/>
              </a:rPr>
              <a:t>, </a:t>
            </a:r>
            <a:r>
              <a:rPr lang="ko-KR" altLang="en-US" sz="1000" b="1" dirty="0">
                <a:latin typeface="Arial" panose="020B0604020202020204" pitchFamily="34" charset="0"/>
              </a:rPr>
              <a:t>현재 페이지의 </a:t>
            </a:r>
            <a:r>
              <a:rPr lang="en-US" altLang="ko-KR" sz="1000" b="1" dirty="0" err="1">
                <a:latin typeface="Arial" panose="020B0604020202020204" pitchFamily="34" charset="0"/>
              </a:rPr>
              <a:t>url</a:t>
            </a:r>
            <a:r>
              <a:rPr lang="ko-KR" altLang="en-US" sz="1000" b="1" dirty="0">
                <a:latin typeface="Arial" panose="020B0604020202020204" pitchFamily="34" charset="0"/>
              </a:rPr>
              <a:t>을 클립보드로 복사할 수 있게 함</a:t>
            </a:r>
            <a:r>
              <a:rPr lang="en-US" altLang="ko-KR" sz="1000" b="1" dirty="0">
                <a:latin typeface="Arial" panose="020B0604020202020204" pitchFamily="34" charset="0"/>
              </a:rPr>
              <a:t>. Copy</a:t>
            </a:r>
            <a:r>
              <a:rPr lang="ko-KR" altLang="en-US" sz="1000" b="1" dirty="0">
                <a:latin typeface="Arial" panose="020B0604020202020204" pitchFamily="34" charset="0"/>
              </a:rPr>
              <a:t>를 </a:t>
            </a:r>
            <a:r>
              <a:rPr lang="ko-KR" altLang="en-US" sz="1000" b="1" dirty="0" err="1">
                <a:latin typeface="Arial" panose="020B0604020202020204" pitchFamily="34" charset="0"/>
              </a:rPr>
              <a:t>클릭시</a:t>
            </a:r>
            <a:r>
              <a:rPr lang="ko-KR" altLang="en-US" sz="1000" b="1" dirty="0">
                <a:latin typeface="Arial" panose="020B0604020202020204" pitchFamily="34" charset="0"/>
              </a:rPr>
              <a:t> 클립보드에 </a:t>
            </a:r>
            <a:r>
              <a:rPr lang="en-US" altLang="ko-KR" sz="1000" b="1" dirty="0" err="1">
                <a:latin typeface="Arial" panose="020B0604020202020204" pitchFamily="34" charset="0"/>
              </a:rPr>
              <a:t>url</a:t>
            </a:r>
            <a:r>
              <a:rPr lang="ko-KR" altLang="en-US" sz="1000" b="1" dirty="0">
                <a:latin typeface="Arial" panose="020B0604020202020204" pitchFamily="34" charset="0"/>
              </a:rPr>
              <a:t>이 복사된다</a:t>
            </a:r>
            <a:endParaRPr lang="en-US" altLang="ko-KR" sz="1000" b="1" dirty="0">
              <a:latin typeface="Arial" panose="020B0604020202020204" pitchFamily="34" charset="0"/>
            </a:endParaRPr>
          </a:p>
          <a:p>
            <a:pPr algn="just"/>
            <a:endParaRPr lang="en-US" altLang="ko-KR" sz="1000" b="1" dirty="0">
              <a:latin typeface="Arial" panose="020B0604020202020204" pitchFamily="34" charset="0"/>
            </a:endParaRPr>
          </a:p>
          <a:p>
            <a:pPr marL="171450" indent="-171450" algn="just">
              <a:buFontTx/>
              <a:buChar char="-"/>
            </a:pPr>
            <a:r>
              <a:rPr lang="en-US" altLang="ko-KR" sz="1000" b="1" dirty="0">
                <a:latin typeface="Arial" panose="020B0604020202020204" pitchFamily="34" charset="0"/>
              </a:rPr>
              <a:t>Embed(iframe)</a:t>
            </a:r>
          </a:p>
          <a:p>
            <a:pPr algn="just"/>
            <a:r>
              <a:rPr lang="ko-KR" altLang="en-US" sz="1000" b="1" dirty="0">
                <a:latin typeface="Arial" panose="020B0604020202020204" pitchFamily="34" charset="0"/>
              </a:rPr>
              <a:t>홈페이지</a:t>
            </a:r>
            <a:r>
              <a:rPr lang="en-US" altLang="ko-KR" sz="1000" b="1" dirty="0">
                <a:latin typeface="Arial" panose="020B0604020202020204" pitchFamily="34" charset="0"/>
              </a:rPr>
              <a:t>, </a:t>
            </a:r>
            <a:r>
              <a:rPr lang="ko-KR" altLang="en-US" sz="1000" b="1" dirty="0">
                <a:latin typeface="Arial" panose="020B0604020202020204" pitchFamily="34" charset="0"/>
              </a:rPr>
              <a:t>각종 </a:t>
            </a:r>
            <a:r>
              <a:rPr lang="ko-KR" altLang="en-US" sz="1000" b="1" dirty="0" err="1">
                <a:latin typeface="Arial" panose="020B0604020202020204" pitchFamily="34" charset="0"/>
              </a:rPr>
              <a:t>게시글에</a:t>
            </a:r>
            <a:r>
              <a:rPr lang="ko-KR" altLang="en-US" sz="1000" b="1" dirty="0">
                <a:latin typeface="Arial" panose="020B0604020202020204" pitchFamily="34" charset="0"/>
              </a:rPr>
              <a:t> 링크형태가 아닌 </a:t>
            </a:r>
            <a:r>
              <a:rPr lang="en-US" altLang="ko-KR" sz="1000" b="1" dirty="0">
                <a:latin typeface="Arial" panose="020B0604020202020204" pitchFamily="34" charset="0"/>
              </a:rPr>
              <a:t>iframe</a:t>
            </a:r>
            <a:r>
              <a:rPr lang="ko-KR" altLang="en-US" sz="1000" b="1" dirty="0">
                <a:latin typeface="Arial" panose="020B0604020202020204" pitchFamily="34" charset="0"/>
              </a:rPr>
              <a:t>형태로 삽입하는 기능</a:t>
            </a:r>
            <a:r>
              <a:rPr lang="en-US" altLang="ko-KR" sz="1000" b="1" dirty="0">
                <a:latin typeface="Arial" panose="020B0604020202020204" pitchFamily="34" charset="0"/>
              </a:rPr>
              <a:t>.</a:t>
            </a:r>
          </a:p>
          <a:p>
            <a:pPr algn="just"/>
            <a:r>
              <a:rPr lang="ko-KR" altLang="en-US" sz="1000" b="1" dirty="0">
                <a:latin typeface="Arial" panose="020B0604020202020204" pitchFamily="34" charset="0"/>
              </a:rPr>
              <a:t>삽입 </a:t>
            </a:r>
            <a:r>
              <a:rPr lang="en-US" altLang="ko-KR" sz="1000" b="1" dirty="0" err="1">
                <a:latin typeface="Arial" panose="020B0604020202020204" pitchFamily="34" charset="0"/>
              </a:rPr>
              <a:t>url</a:t>
            </a:r>
            <a:r>
              <a:rPr lang="en-US" altLang="ko-KR" sz="1000" b="1" dirty="0">
                <a:latin typeface="Arial" panose="020B0604020202020204" pitchFamily="34" charset="0"/>
              </a:rPr>
              <a:t> </a:t>
            </a:r>
            <a:r>
              <a:rPr lang="ko-KR" altLang="en-US" sz="1000" b="1" dirty="0">
                <a:latin typeface="Arial" panose="020B0604020202020204" pitchFamily="34" charset="0"/>
              </a:rPr>
              <a:t>생성시 </a:t>
            </a:r>
            <a:r>
              <a:rPr lang="en-US" altLang="ko-KR" sz="1000" b="1" dirty="0">
                <a:latin typeface="Arial" panose="020B0604020202020204" pitchFamily="34" charset="0"/>
              </a:rPr>
              <a:t>Width</a:t>
            </a:r>
            <a:r>
              <a:rPr lang="ko-KR" altLang="en-US" sz="1000" b="1" dirty="0">
                <a:latin typeface="Arial" panose="020B0604020202020204" pitchFamily="34" charset="0"/>
              </a:rPr>
              <a:t>는 </a:t>
            </a:r>
            <a:r>
              <a:rPr lang="en-US" altLang="ko-KR" sz="1000" b="1" dirty="0">
                <a:latin typeface="Arial" panose="020B0604020202020204" pitchFamily="34" charset="0"/>
              </a:rPr>
              <a:t>100%</a:t>
            </a:r>
            <a:r>
              <a:rPr lang="ko-KR" altLang="en-US" sz="1000" b="1" dirty="0">
                <a:latin typeface="Arial" panose="020B0604020202020204" pitchFamily="34" charset="0"/>
              </a:rPr>
              <a:t>로 지정하며</a:t>
            </a:r>
            <a:r>
              <a:rPr lang="en-US" altLang="ko-KR" sz="1000" b="1" dirty="0">
                <a:latin typeface="Arial" panose="020B0604020202020204" pitchFamily="34" charset="0"/>
              </a:rPr>
              <a:t>, </a:t>
            </a:r>
            <a:r>
              <a:rPr lang="en-US" altLang="ko-KR" sz="1000" b="1" dirty="0" err="1">
                <a:latin typeface="Arial" panose="020B0604020202020204" pitchFamily="34" charset="0"/>
              </a:rPr>
              <a:t>heigh</a:t>
            </a:r>
            <a:r>
              <a:rPr lang="ko-KR" altLang="en-US" sz="1000" b="1" dirty="0">
                <a:latin typeface="Arial" panose="020B0604020202020204" pitchFamily="34" charset="0"/>
              </a:rPr>
              <a:t>는 </a:t>
            </a:r>
            <a:r>
              <a:rPr lang="en-US" altLang="ko-KR" sz="1000" b="1" dirty="0">
                <a:latin typeface="Arial" panose="020B0604020202020204" pitchFamily="34" charset="0"/>
              </a:rPr>
              <a:t>select-[Small(300px), Medium(600px), Big(900px), Custom(</a:t>
            </a:r>
            <a:r>
              <a:rPr lang="ko-KR" altLang="en-US" sz="1000" b="1" dirty="0" err="1">
                <a:latin typeface="Arial" panose="020B0604020202020204" pitchFamily="34" charset="0"/>
              </a:rPr>
              <a:t>사이즈입력창</a:t>
            </a:r>
            <a:r>
              <a:rPr lang="ko-KR" altLang="en-US" sz="1000" b="1" dirty="0">
                <a:latin typeface="Arial" panose="020B0604020202020204" pitchFamily="34" charset="0"/>
              </a:rPr>
              <a:t> 생성</a:t>
            </a:r>
            <a:r>
              <a:rPr lang="en-US" altLang="ko-KR" sz="1000" b="1" dirty="0">
                <a:latin typeface="Arial" panose="020B0604020202020204" pitchFamily="34" charset="0"/>
              </a:rPr>
              <a:t>]</a:t>
            </a:r>
            <a:r>
              <a:rPr lang="ko-KR" altLang="en-US" sz="1000" b="1" dirty="0">
                <a:latin typeface="Arial" panose="020B0604020202020204" pitchFamily="34" charset="0"/>
              </a:rPr>
              <a:t>으로 제작</a:t>
            </a:r>
            <a:endParaRPr lang="en-US" altLang="ko-KR" sz="1000" b="1" dirty="0">
              <a:latin typeface="Arial" panose="020B0604020202020204" pitchFamily="34" charset="0"/>
            </a:endParaRPr>
          </a:p>
          <a:p>
            <a:pPr algn="just"/>
            <a:r>
              <a:rPr lang="ko-KR" altLang="en-US" sz="1000" b="1" dirty="0">
                <a:latin typeface="Arial" panose="020B0604020202020204" pitchFamily="34" charset="0"/>
              </a:rPr>
              <a:t>입력되는 코드에 따라 하단의 </a:t>
            </a:r>
            <a:r>
              <a:rPr lang="en-US" altLang="ko-KR" sz="1000" b="1" dirty="0" err="1">
                <a:latin typeface="Arial" panose="020B0604020202020204" pitchFamily="34" charset="0"/>
              </a:rPr>
              <a:t>url</a:t>
            </a:r>
            <a:r>
              <a:rPr lang="ko-KR" altLang="en-US" sz="1000" b="1" dirty="0">
                <a:latin typeface="Arial" panose="020B0604020202020204" pitchFamily="34" charset="0"/>
              </a:rPr>
              <a:t>이 동적으로 생성된다</a:t>
            </a:r>
            <a:r>
              <a:rPr lang="en-US" altLang="ko-KR" sz="1000" b="1" dirty="0">
                <a:latin typeface="Arial" panose="020B0604020202020204" pitchFamily="34" charset="0"/>
              </a:rPr>
              <a:t>.</a:t>
            </a:r>
          </a:p>
          <a:p>
            <a:pPr algn="just"/>
            <a:r>
              <a:rPr lang="en-US" altLang="ko-KR" sz="1000" b="1" dirty="0">
                <a:latin typeface="Arial" panose="020B0604020202020204" pitchFamily="34" charset="0"/>
              </a:rPr>
              <a:t>Copy</a:t>
            </a:r>
            <a:r>
              <a:rPr lang="ko-KR" altLang="en-US" sz="1000" b="1" dirty="0">
                <a:latin typeface="Arial" panose="020B0604020202020204" pitchFamily="34" charset="0"/>
              </a:rPr>
              <a:t>를 </a:t>
            </a:r>
            <a:r>
              <a:rPr lang="ko-KR" altLang="en-US" sz="1000" b="1" dirty="0" err="1">
                <a:latin typeface="Arial" panose="020B0604020202020204" pitchFamily="34" charset="0"/>
              </a:rPr>
              <a:t>클릭시</a:t>
            </a:r>
            <a:r>
              <a:rPr lang="ko-KR" altLang="en-US" sz="1000" b="1" dirty="0">
                <a:latin typeface="Arial" panose="020B0604020202020204" pitchFamily="34" charset="0"/>
              </a:rPr>
              <a:t> 클립보드에 생성된 </a:t>
            </a:r>
            <a:r>
              <a:rPr lang="en-US" altLang="ko-KR" sz="1000" b="1" dirty="0" err="1">
                <a:latin typeface="Arial" panose="020B0604020202020204" pitchFamily="34" charset="0"/>
              </a:rPr>
              <a:t>url</a:t>
            </a:r>
            <a:r>
              <a:rPr lang="ko-KR" altLang="en-US" sz="1000" b="1" dirty="0">
                <a:latin typeface="Arial" panose="020B0604020202020204" pitchFamily="34" charset="0"/>
              </a:rPr>
              <a:t>이 복사된다</a:t>
            </a:r>
            <a:r>
              <a:rPr lang="en-US" altLang="ko-KR" sz="1000" b="1" dirty="0">
                <a:latin typeface="Arial" panose="020B0604020202020204" pitchFamily="34" charset="0"/>
              </a:rPr>
              <a:t>.</a:t>
            </a:r>
          </a:p>
          <a:p>
            <a:pPr algn="just"/>
            <a:endParaRPr lang="en-US" altLang="ko-KR" sz="1000" b="1" dirty="0">
              <a:latin typeface="Arial" panose="020B0604020202020204" pitchFamily="34" charset="0"/>
            </a:endParaRPr>
          </a:p>
          <a:p>
            <a:pPr algn="just"/>
            <a:r>
              <a:rPr lang="en-US" altLang="ko-KR" sz="1000" b="1" dirty="0">
                <a:latin typeface="Arial" panose="020B0604020202020204" pitchFamily="34" charset="0"/>
              </a:rPr>
              <a:t>- Facebook/</a:t>
            </a:r>
            <a:r>
              <a:rPr lang="ko-KR" altLang="en-US" sz="1000" b="1" dirty="0" err="1">
                <a:latin typeface="Arial" panose="020B0604020202020204" pitchFamily="34" charset="0"/>
              </a:rPr>
              <a:t>카카오톡</a:t>
            </a:r>
            <a:r>
              <a:rPr lang="en-US" altLang="ko-KR" sz="1000" b="1" dirty="0">
                <a:latin typeface="Arial" panose="020B0604020202020204" pitchFamily="34" charset="0"/>
              </a:rPr>
              <a:t>/</a:t>
            </a:r>
            <a:r>
              <a:rPr lang="ko-KR" altLang="en-US" sz="1000" b="1" dirty="0" err="1">
                <a:latin typeface="Arial" panose="020B0604020202020204" pitchFamily="34" charset="0"/>
              </a:rPr>
              <a:t>네이버밴드</a:t>
            </a:r>
            <a:r>
              <a:rPr lang="ko-KR" altLang="en-US" sz="1000" b="1" dirty="0">
                <a:latin typeface="Arial" panose="020B0604020202020204" pitchFamily="34" charset="0"/>
              </a:rPr>
              <a:t> 공유하기</a:t>
            </a:r>
            <a:r>
              <a:rPr lang="en-US" altLang="ko-KR" sz="1000" b="1" dirty="0">
                <a:latin typeface="Arial" panose="020B0604020202020204" pitchFamily="34" charset="0"/>
              </a:rPr>
              <a:t>,</a:t>
            </a:r>
          </a:p>
          <a:p>
            <a:pPr algn="just"/>
            <a:r>
              <a:rPr lang="ko-KR" altLang="en-US" sz="1000" b="1" dirty="0">
                <a:latin typeface="Arial" panose="020B0604020202020204" pitchFamily="34" charset="0"/>
              </a:rPr>
              <a:t>각 </a:t>
            </a:r>
            <a:r>
              <a:rPr lang="en-US" altLang="ko-KR" sz="1000" b="1" dirty="0">
                <a:latin typeface="Arial" panose="020B0604020202020204" pitchFamily="34" charset="0"/>
              </a:rPr>
              <a:t>SDK</a:t>
            </a:r>
            <a:r>
              <a:rPr lang="ko-KR" altLang="en-US" sz="1000" b="1" dirty="0">
                <a:latin typeface="Arial" panose="020B0604020202020204" pitchFamily="34" charset="0"/>
              </a:rPr>
              <a:t>를 이용한 공유하기 기능 구현</a:t>
            </a:r>
            <a:endParaRPr lang="en-US" altLang="ko-KR" sz="1000" b="1" dirty="0">
              <a:latin typeface="Arial" panose="020B0604020202020204" pitchFamily="34" charset="0"/>
            </a:endParaRPr>
          </a:p>
          <a:p>
            <a:pPr algn="just"/>
            <a:endParaRPr lang="en-US" altLang="ko-KR" sz="1000" b="1" dirty="0">
              <a:latin typeface="Arial" panose="020B0604020202020204" pitchFamily="34" charset="0"/>
            </a:endParaRPr>
          </a:p>
          <a:p>
            <a:pPr marL="171450" indent="-171450" algn="just">
              <a:buFontTx/>
              <a:buChar char="-"/>
            </a:pPr>
            <a:r>
              <a:rPr lang="ko-KR" altLang="en-US" sz="1000" b="1" dirty="0">
                <a:latin typeface="Arial" panose="020B0604020202020204" pitchFamily="34" charset="0"/>
              </a:rPr>
              <a:t>글을 작성한 </a:t>
            </a:r>
            <a:r>
              <a:rPr lang="en-US" altLang="ko-KR" sz="1000" b="1" dirty="0">
                <a:latin typeface="Arial" panose="020B0604020202020204" pitchFamily="34" charset="0"/>
              </a:rPr>
              <a:t>User </a:t>
            </a:r>
            <a:r>
              <a:rPr lang="ko-KR" altLang="en-US" sz="1000" b="1" dirty="0">
                <a:latin typeface="Arial" panose="020B0604020202020204" pitchFamily="34" charset="0"/>
              </a:rPr>
              <a:t>정보 보여주기</a:t>
            </a:r>
            <a:endParaRPr lang="en-US" altLang="ko-KR" sz="1000" b="1" dirty="0">
              <a:latin typeface="Arial" panose="020B0604020202020204" pitchFamily="34" charset="0"/>
            </a:endParaRPr>
          </a:p>
          <a:p>
            <a:pPr algn="just"/>
            <a:r>
              <a:rPr lang="en-US" altLang="ko-KR" sz="1000" b="1" dirty="0" err="1">
                <a:latin typeface="Arial" panose="020B0604020202020204" pitchFamily="34" charset="0"/>
              </a:rPr>
              <a:t>display_name</a:t>
            </a:r>
            <a:r>
              <a:rPr lang="en-US" altLang="ko-KR" sz="1000" b="1" dirty="0">
                <a:latin typeface="Arial" panose="020B0604020202020204" pitchFamily="34" charset="0"/>
              </a:rPr>
              <a:t>(</a:t>
            </a:r>
            <a:r>
              <a:rPr lang="ko-KR" altLang="en-US" sz="1000" b="1" dirty="0">
                <a:latin typeface="Arial" panose="020B0604020202020204" pitchFamily="34" charset="0"/>
              </a:rPr>
              <a:t>닉네임</a:t>
            </a:r>
            <a:r>
              <a:rPr lang="en-US" altLang="ko-KR" sz="1000" b="1" dirty="0">
                <a:latin typeface="Arial" panose="020B0604020202020204" pitchFamily="34" charset="0"/>
              </a:rPr>
              <a:t>/</a:t>
            </a:r>
            <a:r>
              <a:rPr lang="ko-KR" altLang="en-US" sz="1000" b="1" dirty="0">
                <a:latin typeface="Arial" panose="020B0604020202020204" pitchFamily="34" charset="0"/>
              </a:rPr>
              <a:t>사업자명</a:t>
            </a:r>
            <a:r>
              <a:rPr lang="en-US" altLang="ko-KR" sz="1000" b="1" dirty="0">
                <a:latin typeface="Arial" panose="020B0604020202020204" pitchFamily="34" charset="0"/>
              </a:rPr>
              <a:t>), </a:t>
            </a:r>
            <a:r>
              <a:rPr lang="en-US" altLang="ko-KR" sz="1000" b="1" dirty="0" err="1">
                <a:latin typeface="Arial" panose="020B0604020202020204" pitchFamily="34" charset="0"/>
              </a:rPr>
              <a:t>profile_image_path</a:t>
            </a:r>
            <a:r>
              <a:rPr lang="en-US" altLang="ko-KR" sz="1000" b="1" dirty="0">
                <a:latin typeface="Arial" panose="020B0604020202020204" pitchFamily="34" charset="0"/>
              </a:rPr>
              <a:t> </a:t>
            </a:r>
            <a:r>
              <a:rPr lang="ko-KR" altLang="en-US" sz="1000" b="1" dirty="0">
                <a:latin typeface="Arial" panose="020B0604020202020204" pitchFamily="34" charset="0"/>
              </a:rPr>
              <a:t>정보 제공</a:t>
            </a:r>
            <a:r>
              <a:rPr lang="en-US" altLang="ko-KR" sz="1000" b="1" dirty="0">
                <a:latin typeface="Arial" panose="020B0604020202020204" pitchFamily="34" charset="0"/>
              </a:rPr>
              <a:t>. </a:t>
            </a:r>
            <a:r>
              <a:rPr lang="ko-KR" altLang="en-US" sz="1000" b="1" dirty="0">
                <a:latin typeface="Arial" panose="020B0604020202020204" pitchFamily="34" charset="0"/>
              </a:rPr>
              <a:t>하단의 화살표 버튼 </a:t>
            </a:r>
            <a:r>
              <a:rPr lang="en-US" altLang="ko-KR" sz="1000" b="1" dirty="0">
                <a:latin typeface="Arial" panose="020B0604020202020204" pitchFamily="34" charset="0"/>
              </a:rPr>
              <a:t>- </a:t>
            </a:r>
            <a:r>
              <a:rPr lang="ko-KR" altLang="en-US" sz="1000" b="1" dirty="0">
                <a:latin typeface="Arial" panose="020B0604020202020204" pitchFamily="34" charset="0"/>
              </a:rPr>
              <a:t>보이기</a:t>
            </a:r>
            <a:r>
              <a:rPr lang="en-US" altLang="ko-KR" sz="1000" b="1" dirty="0">
                <a:latin typeface="Arial" panose="020B0604020202020204" pitchFamily="34" charset="0"/>
              </a:rPr>
              <a:t>/</a:t>
            </a:r>
            <a:r>
              <a:rPr lang="ko-KR" altLang="en-US" sz="1000" b="1" dirty="0">
                <a:latin typeface="Arial" panose="020B0604020202020204" pitchFamily="34" charset="0"/>
              </a:rPr>
              <a:t>숨기기 기</a:t>
            </a:r>
            <a:endParaRPr lang="en-US" altLang="ko-KR" sz="1000" b="1" dirty="0">
              <a:latin typeface="Arial" panose="020B0604020202020204" pitchFamily="34" charset="0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7370000" y="2118584"/>
            <a:ext cx="252586" cy="252586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0" name="직선 화살표 연결선 29"/>
          <p:cNvCxnSpPr>
            <a:endCxn id="23" idx="3"/>
          </p:cNvCxnSpPr>
          <p:nvPr/>
        </p:nvCxnSpPr>
        <p:spPr>
          <a:xfrm flipH="1">
            <a:off x="5364230" y="2634071"/>
            <a:ext cx="1956150" cy="790346"/>
          </a:xfrm>
          <a:prstGeom prst="straightConnector1">
            <a:avLst/>
          </a:prstGeom>
          <a:ln w="31750">
            <a:solidFill>
              <a:srgbClr val="5B9BD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/>
          <p:cNvSpPr/>
          <p:nvPr/>
        </p:nvSpPr>
        <p:spPr>
          <a:xfrm>
            <a:off x="7365536" y="2480771"/>
            <a:ext cx="252586" cy="252586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144905" y="2605267"/>
            <a:ext cx="2219325" cy="1638300"/>
          </a:xfrm>
          <a:prstGeom prst="rect">
            <a:avLst/>
          </a:prstGeom>
        </p:spPr>
      </p:pic>
      <p:sp>
        <p:nvSpPr>
          <p:cNvPr id="40" name="직사각형 39"/>
          <p:cNvSpPr/>
          <p:nvPr/>
        </p:nvSpPr>
        <p:spPr>
          <a:xfrm>
            <a:off x="3235569" y="2934119"/>
            <a:ext cx="949465" cy="341644"/>
          </a:xfrm>
          <a:prstGeom prst="rect">
            <a:avLst/>
          </a:prstGeom>
          <a:solidFill>
            <a:srgbClr val="494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" name="직사각형 42"/>
          <p:cNvSpPr/>
          <p:nvPr/>
        </p:nvSpPr>
        <p:spPr>
          <a:xfrm>
            <a:off x="3368362" y="2605267"/>
            <a:ext cx="1776394" cy="2249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크기 조절</a:t>
            </a:r>
          </a:p>
        </p:txBody>
      </p:sp>
      <p:sp>
        <p:nvSpPr>
          <p:cNvPr id="44" name="직사각형 43"/>
          <p:cNvSpPr/>
          <p:nvPr/>
        </p:nvSpPr>
        <p:spPr>
          <a:xfrm>
            <a:off x="4543308" y="2944275"/>
            <a:ext cx="670572" cy="3080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300</a:t>
            </a:r>
            <a:endParaRPr lang="ko-KR" altLang="en-US" dirty="0"/>
          </a:p>
        </p:txBody>
      </p:sp>
      <p:sp>
        <p:nvSpPr>
          <p:cNvPr id="41" name="이등변 삼각형 40"/>
          <p:cNvSpPr/>
          <p:nvPr/>
        </p:nvSpPr>
        <p:spPr>
          <a:xfrm rot="10800000">
            <a:off x="5095786" y="3040622"/>
            <a:ext cx="158707" cy="150206"/>
          </a:xfrm>
          <a:prstGeom prst="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46" name="직선 화살표 연결선 45"/>
          <p:cNvCxnSpPr>
            <a:stCxn id="44" idx="1"/>
          </p:cNvCxnSpPr>
          <p:nvPr/>
        </p:nvCxnSpPr>
        <p:spPr>
          <a:xfrm flipH="1">
            <a:off x="2412156" y="3098300"/>
            <a:ext cx="2131152" cy="0"/>
          </a:xfrm>
          <a:prstGeom prst="straightConnector1">
            <a:avLst/>
          </a:prstGeom>
          <a:ln w="31750">
            <a:solidFill>
              <a:srgbClr val="5B9BD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/>
          <p:cNvSpPr/>
          <p:nvPr/>
        </p:nvSpPr>
        <p:spPr>
          <a:xfrm>
            <a:off x="1306286" y="2934119"/>
            <a:ext cx="1154907" cy="7335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Small(300px)</a:t>
            </a:r>
          </a:p>
          <a:p>
            <a:pPr algn="ctr"/>
            <a:r>
              <a:rPr lang="en-US" altLang="ko-KR" sz="1100" dirty="0"/>
              <a:t>Medium(600px)</a:t>
            </a:r>
          </a:p>
          <a:p>
            <a:pPr algn="ctr"/>
            <a:r>
              <a:rPr lang="en-US" altLang="ko-KR" sz="1100" dirty="0"/>
              <a:t>Big(900px)</a:t>
            </a:r>
            <a:endParaRPr lang="ko-KR" altLang="en-US" sz="1100" dirty="0"/>
          </a:p>
          <a:p>
            <a:pPr algn="ctr"/>
            <a:r>
              <a:rPr lang="en-US" altLang="ko-KR" sz="1100" dirty="0"/>
              <a:t>Custom</a:t>
            </a:r>
            <a:endParaRPr lang="ko-KR" altLang="en-US" sz="1100" dirty="0"/>
          </a:p>
        </p:txBody>
      </p:sp>
      <p:sp>
        <p:nvSpPr>
          <p:cNvPr id="50" name="직사각형 49"/>
          <p:cNvSpPr/>
          <p:nvPr/>
        </p:nvSpPr>
        <p:spPr>
          <a:xfrm>
            <a:off x="1085222" y="3920203"/>
            <a:ext cx="1375971" cy="2384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&lt;Custom </a:t>
            </a:r>
            <a:r>
              <a:rPr lang="ko-KR" altLang="en-US" sz="1100" dirty="0" err="1"/>
              <a:t>선택시</a:t>
            </a:r>
            <a:r>
              <a:rPr lang="en-US" altLang="ko-KR" sz="1100" dirty="0"/>
              <a:t>&gt;</a:t>
            </a:r>
            <a:endParaRPr lang="ko-KR" altLang="en-US" sz="1100" dirty="0"/>
          </a:p>
        </p:txBody>
      </p:sp>
      <p:cxnSp>
        <p:nvCxnSpPr>
          <p:cNvPr id="51" name="직선 화살표 연결선 50"/>
          <p:cNvCxnSpPr>
            <a:stCxn id="49" idx="2"/>
            <a:endCxn id="50" idx="0"/>
          </p:cNvCxnSpPr>
          <p:nvPr/>
        </p:nvCxnSpPr>
        <p:spPr>
          <a:xfrm flipH="1">
            <a:off x="1773208" y="3667648"/>
            <a:ext cx="110532" cy="252555"/>
          </a:xfrm>
          <a:prstGeom prst="straightConnector1">
            <a:avLst/>
          </a:prstGeom>
          <a:ln w="31750">
            <a:solidFill>
              <a:srgbClr val="5B9BD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그림 5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32591" y="4160935"/>
            <a:ext cx="2733675" cy="828675"/>
          </a:xfrm>
          <a:prstGeom prst="rect">
            <a:avLst/>
          </a:prstGeom>
        </p:spPr>
      </p:pic>
      <p:sp>
        <p:nvSpPr>
          <p:cNvPr id="59" name="TextBox 58"/>
          <p:cNvSpPr txBox="1"/>
          <p:nvPr/>
        </p:nvSpPr>
        <p:spPr>
          <a:xfrm>
            <a:off x="592853" y="4233651"/>
            <a:ext cx="2545824" cy="230832"/>
          </a:xfrm>
          <a:prstGeom prst="rect">
            <a:avLst/>
          </a:prstGeom>
          <a:solidFill>
            <a:srgbClr val="F7F7F7"/>
          </a:solidFill>
        </p:spPr>
        <p:txBody>
          <a:bodyPr wrap="square" rtlCol="0">
            <a:spAutoFit/>
          </a:bodyPr>
          <a:lstStyle/>
          <a:p>
            <a:r>
              <a:rPr lang="ko-KR" altLang="en-US" sz="900" dirty="0"/>
              <a:t>삽입할 크기 </a:t>
            </a:r>
            <a:r>
              <a:rPr lang="en-US" altLang="ko-KR" sz="900" dirty="0"/>
              <a:t>px </a:t>
            </a:r>
            <a:r>
              <a:rPr lang="ko-KR" altLang="en-US" sz="900" dirty="0"/>
              <a:t>단위로 입력하세요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2070225" y="4608622"/>
            <a:ext cx="318319" cy="230832"/>
          </a:xfrm>
          <a:prstGeom prst="rect">
            <a:avLst/>
          </a:prstGeom>
          <a:solidFill>
            <a:srgbClr val="F7F7F7"/>
          </a:solidFill>
        </p:spPr>
        <p:txBody>
          <a:bodyPr wrap="square" rtlCol="0">
            <a:spAutoFit/>
          </a:bodyPr>
          <a:lstStyle/>
          <a:p>
            <a:r>
              <a:rPr lang="en-US" altLang="ko-KR" sz="900" dirty="0"/>
              <a:t>px</a:t>
            </a:r>
            <a:endParaRPr lang="ko-KR" altLang="en-US" sz="900" dirty="0"/>
          </a:p>
        </p:txBody>
      </p:sp>
      <p:pic>
        <p:nvPicPr>
          <p:cNvPr id="61" name="그림 6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27692" y="1657350"/>
            <a:ext cx="657225" cy="142875"/>
          </a:xfrm>
          <a:prstGeom prst="rect">
            <a:avLst/>
          </a:prstGeom>
        </p:spPr>
      </p:pic>
      <p:sp>
        <p:nvSpPr>
          <p:cNvPr id="64" name="직사각형 63"/>
          <p:cNvSpPr/>
          <p:nvPr/>
        </p:nvSpPr>
        <p:spPr>
          <a:xfrm>
            <a:off x="2170444" y="1007347"/>
            <a:ext cx="803868" cy="255802"/>
          </a:xfrm>
          <a:prstGeom prst="rect">
            <a:avLst/>
          </a:prstGeom>
          <a:solidFill>
            <a:srgbClr val="9391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0" name="그림 5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51418" y="1000335"/>
            <a:ext cx="2009775" cy="647700"/>
          </a:xfrm>
          <a:prstGeom prst="rect">
            <a:avLst/>
          </a:prstGeom>
        </p:spPr>
      </p:pic>
      <p:cxnSp>
        <p:nvCxnSpPr>
          <p:cNvPr id="68" name="직선 화살표 연결선 67"/>
          <p:cNvCxnSpPr>
            <a:stCxn id="60" idx="3"/>
            <a:endCxn id="71" idx="1"/>
          </p:cNvCxnSpPr>
          <p:nvPr/>
        </p:nvCxnSpPr>
        <p:spPr>
          <a:xfrm flipV="1">
            <a:off x="2461193" y="1301881"/>
            <a:ext cx="482166" cy="22304"/>
          </a:xfrm>
          <a:prstGeom prst="straightConnector1">
            <a:avLst/>
          </a:prstGeom>
          <a:ln w="31750">
            <a:solidFill>
              <a:srgbClr val="5B9BD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직사각형 70"/>
          <p:cNvSpPr/>
          <p:nvPr/>
        </p:nvSpPr>
        <p:spPr>
          <a:xfrm>
            <a:off x="2943359" y="1117176"/>
            <a:ext cx="1396738" cy="3694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err="1"/>
              <a:t>display_name</a:t>
            </a:r>
            <a:endParaRPr lang="en-US" altLang="ko-KR" sz="1100" dirty="0"/>
          </a:p>
          <a:p>
            <a:pPr algn="ctr"/>
            <a:r>
              <a:rPr lang="en-US" altLang="ko-KR" sz="1100" dirty="0" err="1"/>
              <a:t>profile_image_path</a:t>
            </a:r>
            <a:endParaRPr lang="ko-KR" altLang="en-US" sz="1100" dirty="0"/>
          </a:p>
        </p:txBody>
      </p:sp>
      <p:sp>
        <p:nvSpPr>
          <p:cNvPr id="74" name="직사각형 73"/>
          <p:cNvSpPr/>
          <p:nvPr/>
        </p:nvSpPr>
        <p:spPr>
          <a:xfrm>
            <a:off x="1306286" y="1386771"/>
            <a:ext cx="466921" cy="237120"/>
          </a:xfrm>
          <a:prstGeom prst="rect">
            <a:avLst/>
          </a:prstGeom>
          <a:solidFill>
            <a:srgbClr val="635D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320405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3420" y="326870"/>
            <a:ext cx="5248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공통 </a:t>
            </a:r>
            <a:r>
              <a:rPr lang="en-US" altLang="ko-KR" b="1" dirty="0"/>
              <a:t>– VR Viewer[Web](1)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8128856" y="4089428"/>
            <a:ext cx="3820373" cy="18620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b="1" dirty="0"/>
              <a:t>&lt; </a:t>
            </a:r>
            <a:r>
              <a:rPr lang="ko-KR" altLang="en-US" sz="1400" b="1" dirty="0"/>
              <a:t>참고사항 </a:t>
            </a:r>
            <a:r>
              <a:rPr lang="en-US" altLang="ko-KR" sz="1400" b="1" dirty="0"/>
              <a:t>&gt;</a:t>
            </a:r>
          </a:p>
          <a:p>
            <a:pPr algn="ctr"/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en-US" altLang="ko-KR" sz="1000" b="1" dirty="0">
                <a:latin typeface="Arial" panose="020B0604020202020204" pitchFamily="34" charset="0"/>
                <a:hlinkClick r:id="rId2"/>
              </a:rPr>
              <a:t>Field</a:t>
            </a:r>
          </a:p>
          <a:p>
            <a:r>
              <a:rPr lang="ko-KR" altLang="en-US" sz="1000" b="1" dirty="0">
                <a:latin typeface="Arial" panose="020B0604020202020204" pitchFamily="34" charset="0"/>
                <a:hlinkClick r:id="rId2"/>
              </a:rPr>
              <a:t>http://dev.moblab.kr/canvas-theme/HTML/component-editable.html</a:t>
            </a:r>
            <a:endParaRPr lang="en-US" altLang="ko-KR" sz="1000" b="1" dirty="0">
              <a:latin typeface="Arial" panose="020B0604020202020204" pitchFamily="34" charset="0"/>
            </a:endParaRPr>
          </a:p>
          <a:p>
            <a:endParaRPr lang="en-US" altLang="ko-KR" sz="1000" b="1" dirty="0">
              <a:latin typeface="Arial" panose="020B0604020202020204" pitchFamily="34" charset="0"/>
            </a:endParaRPr>
          </a:p>
          <a:p>
            <a:pPr marL="171450" indent="-171450">
              <a:buFontTx/>
              <a:buChar char="-"/>
            </a:pPr>
            <a:r>
              <a:rPr lang="en-US" altLang="ko-KR" sz="1000" b="1" dirty="0">
                <a:latin typeface="Arial" panose="020B0604020202020204" pitchFamily="34" charset="0"/>
              </a:rPr>
              <a:t>Icon</a:t>
            </a:r>
          </a:p>
          <a:p>
            <a:r>
              <a:rPr lang="en-US" altLang="ko-KR" sz="1000" b="1" dirty="0">
                <a:latin typeface="Arial" panose="020B0604020202020204" pitchFamily="34" charset="0"/>
                <a:hlinkClick r:id="rId3"/>
              </a:rPr>
              <a:t>http://dev.moblab.kr/canvas-theme/HTML/social-icons.html</a:t>
            </a:r>
            <a:endParaRPr lang="en-US" altLang="ko-KR" sz="1000" b="1" dirty="0">
              <a:latin typeface="Arial" panose="020B0604020202020204" pitchFamily="34" charset="0"/>
            </a:endParaRPr>
          </a:p>
          <a:p>
            <a:endParaRPr lang="en-US" altLang="ko-KR" sz="1000" b="1" dirty="0">
              <a:latin typeface="Arial" panose="020B0604020202020204" pitchFamily="34" charset="0"/>
            </a:endParaRPr>
          </a:p>
          <a:p>
            <a:pPr marL="171450" indent="-171450">
              <a:buFontTx/>
              <a:buChar char="-"/>
            </a:pPr>
            <a:r>
              <a:rPr lang="ko-KR" altLang="en-US" sz="1000" b="1" dirty="0">
                <a:latin typeface="Arial" panose="020B0604020202020204" pitchFamily="34" charset="0"/>
              </a:rPr>
              <a:t>접속경로</a:t>
            </a:r>
            <a:endParaRPr lang="en-US" altLang="ko-KR" sz="1000" b="1" dirty="0">
              <a:latin typeface="Arial" panose="020B0604020202020204" pitchFamily="34" charset="0"/>
            </a:endParaRPr>
          </a:p>
          <a:p>
            <a:r>
              <a:rPr lang="en-US" altLang="ko-KR" sz="1000" b="1" dirty="0">
                <a:latin typeface="Arial" panose="020B0604020202020204" pitchFamily="34" charset="0"/>
              </a:rPr>
              <a:t>/post/embed/:ID</a:t>
            </a:r>
            <a:endParaRPr lang="ko-KR" altLang="en-US" sz="1000" b="1" dirty="0">
              <a:latin typeface="Arial" panose="020B0604020202020204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420" y="1009650"/>
            <a:ext cx="7210616" cy="5497830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1200529" y="5970384"/>
            <a:ext cx="5769614" cy="414751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0" name="직선 화살표 연결선 19"/>
          <p:cNvCxnSpPr>
            <a:endCxn id="25" idx="1"/>
          </p:cNvCxnSpPr>
          <p:nvPr/>
        </p:nvCxnSpPr>
        <p:spPr>
          <a:xfrm flipV="1">
            <a:off x="7664036" y="2143054"/>
            <a:ext cx="464820" cy="812968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8128856" y="6189512"/>
            <a:ext cx="98281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 dirty="0">
                <a:latin typeface="Arial" panose="020B0604020202020204" pitchFamily="34" charset="0"/>
              </a:rPr>
              <a:t>현재 있는 폼</a:t>
            </a:r>
            <a:endParaRPr lang="en-US" altLang="ko-KR" sz="1000" b="1" dirty="0">
              <a:latin typeface="Arial" panose="020B0604020202020204" pitchFamily="34" charset="0"/>
            </a:endParaRPr>
          </a:p>
          <a:p>
            <a:pPr algn="ctr"/>
            <a:r>
              <a:rPr lang="ko-KR" altLang="en-US" sz="1000" b="1" dirty="0">
                <a:latin typeface="Arial" panose="020B0604020202020204" pitchFamily="34" charset="0"/>
              </a:rPr>
              <a:t>그대로 사용</a:t>
            </a:r>
            <a:endParaRPr lang="ko-KR" altLang="ko-KR" sz="1000" b="1" dirty="0">
              <a:latin typeface="Arial" panose="020B0604020202020204" pitchFamily="34" charset="0"/>
            </a:endParaRPr>
          </a:p>
        </p:txBody>
      </p:sp>
      <p:cxnSp>
        <p:nvCxnSpPr>
          <p:cNvPr id="12" name="직선 화살표 연결선 11"/>
          <p:cNvCxnSpPr>
            <a:endCxn id="21" idx="1"/>
          </p:cNvCxnSpPr>
          <p:nvPr/>
        </p:nvCxnSpPr>
        <p:spPr>
          <a:xfrm>
            <a:off x="6979456" y="6185080"/>
            <a:ext cx="1149400" cy="204487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8128856" y="342561"/>
            <a:ext cx="3820373" cy="360098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1400" b="1" dirty="0"/>
              <a:t>&lt;</a:t>
            </a:r>
            <a:r>
              <a:rPr lang="ko-KR" altLang="en-US" sz="1400" b="1" dirty="0"/>
              <a:t>기능설명</a:t>
            </a:r>
            <a:r>
              <a:rPr lang="en-US" altLang="ko-KR" sz="1400" b="1" dirty="0"/>
              <a:t>&gt;</a:t>
            </a:r>
          </a:p>
          <a:p>
            <a:pPr algn="ctr"/>
            <a:endParaRPr lang="en-US" altLang="ko-KR" sz="1000" b="1" dirty="0">
              <a:latin typeface="Arial" panose="020B0604020202020204" pitchFamily="34" charset="0"/>
            </a:endParaRPr>
          </a:p>
          <a:p>
            <a:pPr algn="ctr"/>
            <a:endParaRPr lang="en-US" altLang="ko-KR" sz="1000" b="1" dirty="0">
              <a:latin typeface="Arial" panose="020B0604020202020204" pitchFamily="34" charset="0"/>
            </a:endParaRPr>
          </a:p>
          <a:p>
            <a:pPr algn="just"/>
            <a:r>
              <a:rPr lang="en-US" altLang="ko-KR" sz="1000" b="1" dirty="0">
                <a:latin typeface="Arial" panose="020B0604020202020204" pitchFamily="34" charset="0"/>
              </a:rPr>
              <a:t>- </a:t>
            </a:r>
            <a:r>
              <a:rPr lang="ko-KR" altLang="en-US" sz="1000" b="1" dirty="0">
                <a:latin typeface="Arial" panose="020B0604020202020204" pitchFamily="34" charset="0"/>
              </a:rPr>
              <a:t>링크공유</a:t>
            </a:r>
            <a:endParaRPr lang="en-US" altLang="ko-KR" sz="1000" b="1" dirty="0">
              <a:latin typeface="Arial" panose="020B0604020202020204" pitchFamily="34" charset="0"/>
            </a:endParaRPr>
          </a:p>
          <a:p>
            <a:pPr algn="just"/>
            <a:r>
              <a:rPr lang="ko-KR" altLang="en-US" sz="1000" b="1" dirty="0">
                <a:latin typeface="Arial" panose="020B0604020202020204" pitchFamily="34" charset="0"/>
              </a:rPr>
              <a:t>말 그대로 링크공유</a:t>
            </a:r>
            <a:r>
              <a:rPr lang="en-US" altLang="ko-KR" sz="1000" b="1" dirty="0">
                <a:latin typeface="Arial" panose="020B0604020202020204" pitchFamily="34" charset="0"/>
              </a:rPr>
              <a:t>, </a:t>
            </a:r>
            <a:r>
              <a:rPr lang="ko-KR" altLang="en-US" sz="1000" b="1" dirty="0">
                <a:latin typeface="Arial" panose="020B0604020202020204" pitchFamily="34" charset="0"/>
              </a:rPr>
              <a:t>현재 페이지의 </a:t>
            </a:r>
            <a:r>
              <a:rPr lang="en-US" altLang="ko-KR" sz="1000" b="1" dirty="0" err="1">
                <a:latin typeface="Arial" panose="020B0604020202020204" pitchFamily="34" charset="0"/>
              </a:rPr>
              <a:t>url</a:t>
            </a:r>
            <a:r>
              <a:rPr lang="ko-KR" altLang="en-US" sz="1000" b="1" dirty="0">
                <a:latin typeface="Arial" panose="020B0604020202020204" pitchFamily="34" charset="0"/>
              </a:rPr>
              <a:t>을 클립보드로 복사할 수 있게 함</a:t>
            </a:r>
            <a:r>
              <a:rPr lang="en-US" altLang="ko-KR" sz="1000" b="1" dirty="0">
                <a:latin typeface="Arial" panose="020B0604020202020204" pitchFamily="34" charset="0"/>
              </a:rPr>
              <a:t>. Copy</a:t>
            </a:r>
            <a:r>
              <a:rPr lang="ko-KR" altLang="en-US" sz="1000" b="1" dirty="0">
                <a:latin typeface="Arial" panose="020B0604020202020204" pitchFamily="34" charset="0"/>
              </a:rPr>
              <a:t>를 </a:t>
            </a:r>
            <a:r>
              <a:rPr lang="ko-KR" altLang="en-US" sz="1000" b="1" dirty="0" err="1">
                <a:latin typeface="Arial" panose="020B0604020202020204" pitchFamily="34" charset="0"/>
              </a:rPr>
              <a:t>클릭시</a:t>
            </a:r>
            <a:r>
              <a:rPr lang="ko-KR" altLang="en-US" sz="1000" b="1" dirty="0">
                <a:latin typeface="Arial" panose="020B0604020202020204" pitchFamily="34" charset="0"/>
              </a:rPr>
              <a:t> 클립보드에 </a:t>
            </a:r>
            <a:r>
              <a:rPr lang="en-US" altLang="ko-KR" sz="1000" b="1" dirty="0" err="1">
                <a:latin typeface="Arial" panose="020B0604020202020204" pitchFamily="34" charset="0"/>
              </a:rPr>
              <a:t>url</a:t>
            </a:r>
            <a:r>
              <a:rPr lang="ko-KR" altLang="en-US" sz="1000" b="1" dirty="0">
                <a:latin typeface="Arial" panose="020B0604020202020204" pitchFamily="34" charset="0"/>
              </a:rPr>
              <a:t>이 복사된다</a:t>
            </a:r>
            <a:endParaRPr lang="en-US" altLang="ko-KR" sz="1000" b="1" dirty="0">
              <a:latin typeface="Arial" panose="020B0604020202020204" pitchFamily="34" charset="0"/>
            </a:endParaRPr>
          </a:p>
          <a:p>
            <a:pPr algn="just"/>
            <a:endParaRPr lang="en-US" altLang="ko-KR" sz="1000" b="1" dirty="0">
              <a:latin typeface="Arial" panose="020B0604020202020204" pitchFamily="34" charset="0"/>
            </a:endParaRPr>
          </a:p>
          <a:p>
            <a:pPr marL="171450" indent="-171450" algn="just">
              <a:buFontTx/>
              <a:buChar char="-"/>
            </a:pPr>
            <a:r>
              <a:rPr lang="en-US" altLang="ko-KR" sz="1000" b="1" dirty="0">
                <a:latin typeface="Arial" panose="020B0604020202020204" pitchFamily="34" charset="0"/>
              </a:rPr>
              <a:t>Embed(iframe)</a:t>
            </a:r>
          </a:p>
          <a:p>
            <a:pPr algn="just"/>
            <a:r>
              <a:rPr lang="ko-KR" altLang="en-US" sz="1000" b="1" dirty="0">
                <a:latin typeface="Arial" panose="020B0604020202020204" pitchFamily="34" charset="0"/>
              </a:rPr>
              <a:t>홈페이지</a:t>
            </a:r>
            <a:r>
              <a:rPr lang="en-US" altLang="ko-KR" sz="1000" b="1" dirty="0">
                <a:latin typeface="Arial" panose="020B0604020202020204" pitchFamily="34" charset="0"/>
              </a:rPr>
              <a:t>, </a:t>
            </a:r>
            <a:r>
              <a:rPr lang="ko-KR" altLang="en-US" sz="1000" b="1" dirty="0">
                <a:latin typeface="Arial" panose="020B0604020202020204" pitchFamily="34" charset="0"/>
              </a:rPr>
              <a:t>각종 </a:t>
            </a:r>
            <a:r>
              <a:rPr lang="ko-KR" altLang="en-US" sz="1000" b="1" dirty="0" err="1">
                <a:latin typeface="Arial" panose="020B0604020202020204" pitchFamily="34" charset="0"/>
              </a:rPr>
              <a:t>게시글에</a:t>
            </a:r>
            <a:r>
              <a:rPr lang="ko-KR" altLang="en-US" sz="1000" b="1" dirty="0">
                <a:latin typeface="Arial" panose="020B0604020202020204" pitchFamily="34" charset="0"/>
              </a:rPr>
              <a:t> 링크형태가 아닌 </a:t>
            </a:r>
            <a:r>
              <a:rPr lang="en-US" altLang="ko-KR" sz="1000" b="1" dirty="0">
                <a:latin typeface="Arial" panose="020B0604020202020204" pitchFamily="34" charset="0"/>
              </a:rPr>
              <a:t>iframe</a:t>
            </a:r>
            <a:r>
              <a:rPr lang="ko-KR" altLang="en-US" sz="1000" b="1" dirty="0">
                <a:latin typeface="Arial" panose="020B0604020202020204" pitchFamily="34" charset="0"/>
              </a:rPr>
              <a:t>형태로 삽입하는 기능</a:t>
            </a:r>
            <a:r>
              <a:rPr lang="en-US" altLang="ko-KR" sz="1000" b="1" dirty="0">
                <a:latin typeface="Arial" panose="020B0604020202020204" pitchFamily="34" charset="0"/>
              </a:rPr>
              <a:t>.</a:t>
            </a:r>
          </a:p>
          <a:p>
            <a:pPr algn="just"/>
            <a:r>
              <a:rPr lang="ko-KR" altLang="en-US" sz="1000" b="1" dirty="0">
                <a:latin typeface="Arial" panose="020B0604020202020204" pitchFamily="34" charset="0"/>
              </a:rPr>
              <a:t>삽입 </a:t>
            </a:r>
            <a:r>
              <a:rPr lang="en-US" altLang="ko-KR" sz="1000" b="1" dirty="0" err="1">
                <a:latin typeface="Arial" panose="020B0604020202020204" pitchFamily="34" charset="0"/>
              </a:rPr>
              <a:t>url</a:t>
            </a:r>
            <a:r>
              <a:rPr lang="en-US" altLang="ko-KR" sz="1000" b="1" dirty="0">
                <a:latin typeface="Arial" panose="020B0604020202020204" pitchFamily="34" charset="0"/>
              </a:rPr>
              <a:t> </a:t>
            </a:r>
            <a:r>
              <a:rPr lang="ko-KR" altLang="en-US" sz="1000" b="1" dirty="0">
                <a:latin typeface="Arial" panose="020B0604020202020204" pitchFamily="34" charset="0"/>
              </a:rPr>
              <a:t>생성시 </a:t>
            </a:r>
            <a:r>
              <a:rPr lang="en-US" altLang="ko-KR" sz="1000" b="1" dirty="0">
                <a:latin typeface="Arial" panose="020B0604020202020204" pitchFamily="34" charset="0"/>
              </a:rPr>
              <a:t>Width</a:t>
            </a:r>
            <a:r>
              <a:rPr lang="ko-KR" altLang="en-US" sz="1000" b="1" dirty="0">
                <a:latin typeface="Arial" panose="020B0604020202020204" pitchFamily="34" charset="0"/>
              </a:rPr>
              <a:t>는 </a:t>
            </a:r>
            <a:r>
              <a:rPr lang="en-US" altLang="ko-KR" sz="1000" b="1" dirty="0">
                <a:latin typeface="Arial" panose="020B0604020202020204" pitchFamily="34" charset="0"/>
              </a:rPr>
              <a:t>100%</a:t>
            </a:r>
            <a:r>
              <a:rPr lang="ko-KR" altLang="en-US" sz="1000" b="1" dirty="0">
                <a:latin typeface="Arial" panose="020B0604020202020204" pitchFamily="34" charset="0"/>
              </a:rPr>
              <a:t>로 지정하며</a:t>
            </a:r>
            <a:r>
              <a:rPr lang="en-US" altLang="ko-KR" sz="1000" b="1" dirty="0">
                <a:latin typeface="Arial" panose="020B0604020202020204" pitchFamily="34" charset="0"/>
              </a:rPr>
              <a:t>, </a:t>
            </a:r>
            <a:r>
              <a:rPr lang="en-US" altLang="ko-KR" sz="1000" b="1" dirty="0" err="1">
                <a:latin typeface="Arial" panose="020B0604020202020204" pitchFamily="34" charset="0"/>
              </a:rPr>
              <a:t>heigh</a:t>
            </a:r>
            <a:r>
              <a:rPr lang="ko-KR" altLang="en-US" sz="1000" b="1" dirty="0">
                <a:latin typeface="Arial" panose="020B0604020202020204" pitchFamily="34" charset="0"/>
              </a:rPr>
              <a:t>는 </a:t>
            </a:r>
            <a:r>
              <a:rPr lang="en-US" altLang="ko-KR" sz="1000" b="1" dirty="0">
                <a:latin typeface="Arial" panose="020B0604020202020204" pitchFamily="34" charset="0"/>
              </a:rPr>
              <a:t>select-[Small(300px), Medium(600px), Big(900px), Custom(</a:t>
            </a:r>
            <a:r>
              <a:rPr lang="ko-KR" altLang="en-US" sz="1000" b="1" dirty="0" err="1">
                <a:latin typeface="Arial" panose="020B0604020202020204" pitchFamily="34" charset="0"/>
              </a:rPr>
              <a:t>사이즈입력창</a:t>
            </a:r>
            <a:r>
              <a:rPr lang="ko-KR" altLang="en-US" sz="1000" b="1" dirty="0">
                <a:latin typeface="Arial" panose="020B0604020202020204" pitchFamily="34" charset="0"/>
              </a:rPr>
              <a:t> 생성</a:t>
            </a:r>
            <a:r>
              <a:rPr lang="en-US" altLang="ko-KR" sz="1000" b="1" dirty="0">
                <a:latin typeface="Arial" panose="020B0604020202020204" pitchFamily="34" charset="0"/>
              </a:rPr>
              <a:t>]</a:t>
            </a:r>
            <a:r>
              <a:rPr lang="ko-KR" altLang="en-US" sz="1000" b="1" dirty="0">
                <a:latin typeface="Arial" panose="020B0604020202020204" pitchFamily="34" charset="0"/>
              </a:rPr>
              <a:t>으로 제작</a:t>
            </a:r>
            <a:endParaRPr lang="en-US" altLang="ko-KR" sz="1000" b="1" dirty="0">
              <a:latin typeface="Arial" panose="020B0604020202020204" pitchFamily="34" charset="0"/>
            </a:endParaRPr>
          </a:p>
          <a:p>
            <a:pPr algn="just"/>
            <a:r>
              <a:rPr lang="ko-KR" altLang="en-US" sz="1000" b="1" dirty="0">
                <a:latin typeface="Arial" panose="020B0604020202020204" pitchFamily="34" charset="0"/>
              </a:rPr>
              <a:t>입력되는 코드에 따라 하단의 </a:t>
            </a:r>
            <a:r>
              <a:rPr lang="en-US" altLang="ko-KR" sz="1000" b="1" dirty="0" err="1">
                <a:latin typeface="Arial" panose="020B0604020202020204" pitchFamily="34" charset="0"/>
              </a:rPr>
              <a:t>url</a:t>
            </a:r>
            <a:r>
              <a:rPr lang="ko-KR" altLang="en-US" sz="1000" b="1" dirty="0">
                <a:latin typeface="Arial" panose="020B0604020202020204" pitchFamily="34" charset="0"/>
              </a:rPr>
              <a:t>이 동적으로 생성된다</a:t>
            </a:r>
            <a:r>
              <a:rPr lang="en-US" altLang="ko-KR" sz="1000" b="1" dirty="0">
                <a:latin typeface="Arial" panose="020B0604020202020204" pitchFamily="34" charset="0"/>
              </a:rPr>
              <a:t>.</a:t>
            </a:r>
          </a:p>
          <a:p>
            <a:pPr algn="just"/>
            <a:r>
              <a:rPr lang="en-US" altLang="ko-KR" sz="1000" b="1" dirty="0">
                <a:latin typeface="Arial" panose="020B0604020202020204" pitchFamily="34" charset="0"/>
              </a:rPr>
              <a:t>Copy</a:t>
            </a:r>
            <a:r>
              <a:rPr lang="ko-KR" altLang="en-US" sz="1000" b="1" dirty="0">
                <a:latin typeface="Arial" panose="020B0604020202020204" pitchFamily="34" charset="0"/>
              </a:rPr>
              <a:t>를 </a:t>
            </a:r>
            <a:r>
              <a:rPr lang="ko-KR" altLang="en-US" sz="1000" b="1" dirty="0" err="1">
                <a:latin typeface="Arial" panose="020B0604020202020204" pitchFamily="34" charset="0"/>
              </a:rPr>
              <a:t>클릭시</a:t>
            </a:r>
            <a:r>
              <a:rPr lang="ko-KR" altLang="en-US" sz="1000" b="1" dirty="0">
                <a:latin typeface="Arial" panose="020B0604020202020204" pitchFamily="34" charset="0"/>
              </a:rPr>
              <a:t> 클립보드에 생성된 </a:t>
            </a:r>
            <a:r>
              <a:rPr lang="en-US" altLang="ko-KR" sz="1000" b="1" dirty="0" err="1">
                <a:latin typeface="Arial" panose="020B0604020202020204" pitchFamily="34" charset="0"/>
              </a:rPr>
              <a:t>url</a:t>
            </a:r>
            <a:r>
              <a:rPr lang="ko-KR" altLang="en-US" sz="1000" b="1" dirty="0">
                <a:latin typeface="Arial" panose="020B0604020202020204" pitchFamily="34" charset="0"/>
              </a:rPr>
              <a:t>이 복사된다</a:t>
            </a:r>
            <a:r>
              <a:rPr lang="en-US" altLang="ko-KR" sz="1000" b="1" dirty="0">
                <a:latin typeface="Arial" panose="020B0604020202020204" pitchFamily="34" charset="0"/>
              </a:rPr>
              <a:t>.</a:t>
            </a:r>
          </a:p>
          <a:p>
            <a:pPr algn="just"/>
            <a:endParaRPr lang="en-US" altLang="ko-KR" sz="1000" b="1" dirty="0">
              <a:latin typeface="Arial" panose="020B0604020202020204" pitchFamily="34" charset="0"/>
            </a:endParaRPr>
          </a:p>
          <a:p>
            <a:pPr algn="just"/>
            <a:r>
              <a:rPr lang="en-US" altLang="ko-KR" sz="1000" b="1" dirty="0">
                <a:latin typeface="Arial" panose="020B0604020202020204" pitchFamily="34" charset="0"/>
              </a:rPr>
              <a:t>- Facebook/</a:t>
            </a:r>
            <a:r>
              <a:rPr lang="ko-KR" altLang="en-US" sz="1000" b="1" dirty="0" err="1">
                <a:latin typeface="Arial" panose="020B0604020202020204" pitchFamily="34" charset="0"/>
              </a:rPr>
              <a:t>카카오톡</a:t>
            </a:r>
            <a:r>
              <a:rPr lang="en-US" altLang="ko-KR" sz="1000" b="1" dirty="0">
                <a:latin typeface="Arial" panose="020B0604020202020204" pitchFamily="34" charset="0"/>
              </a:rPr>
              <a:t>/</a:t>
            </a:r>
            <a:r>
              <a:rPr lang="ko-KR" altLang="en-US" sz="1000" b="1" dirty="0" err="1">
                <a:latin typeface="Arial" panose="020B0604020202020204" pitchFamily="34" charset="0"/>
              </a:rPr>
              <a:t>네이버밴드</a:t>
            </a:r>
            <a:r>
              <a:rPr lang="ko-KR" altLang="en-US" sz="1000" b="1" dirty="0">
                <a:latin typeface="Arial" panose="020B0604020202020204" pitchFamily="34" charset="0"/>
              </a:rPr>
              <a:t> 공유하기</a:t>
            </a:r>
            <a:r>
              <a:rPr lang="en-US" altLang="ko-KR" sz="1000" b="1" dirty="0">
                <a:latin typeface="Arial" panose="020B0604020202020204" pitchFamily="34" charset="0"/>
              </a:rPr>
              <a:t>,</a:t>
            </a:r>
          </a:p>
          <a:p>
            <a:pPr algn="just"/>
            <a:r>
              <a:rPr lang="ko-KR" altLang="en-US" sz="1000" b="1" dirty="0">
                <a:latin typeface="Arial" panose="020B0604020202020204" pitchFamily="34" charset="0"/>
              </a:rPr>
              <a:t>각 </a:t>
            </a:r>
            <a:r>
              <a:rPr lang="en-US" altLang="ko-KR" sz="1000" b="1" dirty="0">
                <a:latin typeface="Arial" panose="020B0604020202020204" pitchFamily="34" charset="0"/>
              </a:rPr>
              <a:t>SDK</a:t>
            </a:r>
            <a:r>
              <a:rPr lang="ko-KR" altLang="en-US" sz="1000" b="1" dirty="0">
                <a:latin typeface="Arial" panose="020B0604020202020204" pitchFamily="34" charset="0"/>
              </a:rPr>
              <a:t>를 이용한 공유하기 기능 구현</a:t>
            </a:r>
            <a:endParaRPr lang="en-US" altLang="ko-KR" sz="1000" b="1" dirty="0">
              <a:latin typeface="Arial" panose="020B0604020202020204" pitchFamily="34" charset="0"/>
            </a:endParaRPr>
          </a:p>
          <a:p>
            <a:pPr algn="just"/>
            <a:endParaRPr lang="en-US" altLang="ko-KR" sz="1000" b="1" dirty="0">
              <a:latin typeface="Arial" panose="020B0604020202020204" pitchFamily="34" charset="0"/>
            </a:endParaRPr>
          </a:p>
          <a:p>
            <a:pPr marL="171450" indent="-171450" algn="just">
              <a:buFontTx/>
              <a:buChar char="-"/>
            </a:pPr>
            <a:r>
              <a:rPr lang="ko-KR" altLang="en-US" sz="1000" b="1" dirty="0">
                <a:latin typeface="Arial" panose="020B0604020202020204" pitchFamily="34" charset="0"/>
              </a:rPr>
              <a:t>글을 작성한 </a:t>
            </a:r>
            <a:r>
              <a:rPr lang="en-US" altLang="ko-KR" sz="1000" b="1" dirty="0">
                <a:latin typeface="Arial" panose="020B0604020202020204" pitchFamily="34" charset="0"/>
              </a:rPr>
              <a:t>User </a:t>
            </a:r>
            <a:r>
              <a:rPr lang="ko-KR" altLang="en-US" sz="1000" b="1" dirty="0">
                <a:latin typeface="Arial" panose="020B0604020202020204" pitchFamily="34" charset="0"/>
              </a:rPr>
              <a:t>정보 보여주기</a:t>
            </a:r>
            <a:endParaRPr lang="en-US" altLang="ko-KR" sz="1000" b="1" dirty="0">
              <a:latin typeface="Arial" panose="020B0604020202020204" pitchFamily="34" charset="0"/>
            </a:endParaRPr>
          </a:p>
          <a:p>
            <a:pPr algn="just"/>
            <a:r>
              <a:rPr lang="en-US" altLang="ko-KR" sz="1000" b="1" dirty="0" err="1">
                <a:latin typeface="Arial" panose="020B0604020202020204" pitchFamily="34" charset="0"/>
              </a:rPr>
              <a:t>display_name</a:t>
            </a:r>
            <a:r>
              <a:rPr lang="en-US" altLang="ko-KR" sz="1000" b="1" dirty="0">
                <a:latin typeface="Arial" panose="020B0604020202020204" pitchFamily="34" charset="0"/>
              </a:rPr>
              <a:t>(</a:t>
            </a:r>
            <a:r>
              <a:rPr lang="ko-KR" altLang="en-US" sz="1000" b="1" dirty="0">
                <a:latin typeface="Arial" panose="020B0604020202020204" pitchFamily="34" charset="0"/>
              </a:rPr>
              <a:t>닉네임</a:t>
            </a:r>
            <a:r>
              <a:rPr lang="en-US" altLang="ko-KR" sz="1000" b="1" dirty="0">
                <a:latin typeface="Arial" panose="020B0604020202020204" pitchFamily="34" charset="0"/>
              </a:rPr>
              <a:t>/</a:t>
            </a:r>
            <a:r>
              <a:rPr lang="ko-KR" altLang="en-US" sz="1000" b="1" dirty="0">
                <a:latin typeface="Arial" panose="020B0604020202020204" pitchFamily="34" charset="0"/>
              </a:rPr>
              <a:t>사업자명</a:t>
            </a:r>
            <a:r>
              <a:rPr lang="en-US" altLang="ko-KR" sz="1000" b="1" dirty="0">
                <a:latin typeface="Arial" panose="020B0604020202020204" pitchFamily="34" charset="0"/>
              </a:rPr>
              <a:t>), </a:t>
            </a:r>
            <a:r>
              <a:rPr lang="en-US" altLang="ko-KR" sz="1000" b="1" dirty="0" err="1">
                <a:latin typeface="Arial" panose="020B0604020202020204" pitchFamily="34" charset="0"/>
              </a:rPr>
              <a:t>profile_image_path</a:t>
            </a:r>
            <a:r>
              <a:rPr lang="en-US" altLang="ko-KR" sz="1000" b="1" dirty="0">
                <a:latin typeface="Arial" panose="020B0604020202020204" pitchFamily="34" charset="0"/>
              </a:rPr>
              <a:t> </a:t>
            </a:r>
            <a:r>
              <a:rPr lang="ko-KR" altLang="en-US" sz="1000" b="1" dirty="0">
                <a:latin typeface="Arial" panose="020B0604020202020204" pitchFamily="34" charset="0"/>
              </a:rPr>
              <a:t>정보 제공</a:t>
            </a:r>
            <a:r>
              <a:rPr lang="en-US" altLang="ko-KR" sz="1000" b="1" dirty="0">
                <a:latin typeface="Arial" panose="020B0604020202020204" pitchFamily="34" charset="0"/>
              </a:rPr>
              <a:t>. </a:t>
            </a:r>
            <a:r>
              <a:rPr lang="ko-KR" altLang="en-US" sz="1000" b="1" dirty="0">
                <a:latin typeface="Arial" panose="020B0604020202020204" pitchFamily="34" charset="0"/>
              </a:rPr>
              <a:t>하단의 화살표 버튼 </a:t>
            </a:r>
            <a:r>
              <a:rPr lang="en-US" altLang="ko-KR" sz="1000" b="1" dirty="0">
                <a:latin typeface="Arial" panose="020B0604020202020204" pitchFamily="34" charset="0"/>
              </a:rPr>
              <a:t>- </a:t>
            </a:r>
            <a:r>
              <a:rPr lang="ko-KR" altLang="en-US" sz="1000" b="1" dirty="0">
                <a:latin typeface="Arial" panose="020B0604020202020204" pitchFamily="34" charset="0"/>
              </a:rPr>
              <a:t>보이기</a:t>
            </a:r>
            <a:r>
              <a:rPr lang="en-US" altLang="ko-KR" sz="1000" b="1" dirty="0">
                <a:latin typeface="Arial" panose="020B0604020202020204" pitchFamily="34" charset="0"/>
              </a:rPr>
              <a:t>/</a:t>
            </a:r>
            <a:r>
              <a:rPr lang="ko-KR" altLang="en-US" sz="1000" b="1" dirty="0">
                <a:latin typeface="Arial" panose="020B0604020202020204" pitchFamily="34" charset="0"/>
              </a:rPr>
              <a:t>숨기기 기</a:t>
            </a:r>
            <a:endParaRPr lang="en-US" altLang="ko-KR" sz="1000" b="1" dirty="0">
              <a:latin typeface="Arial" panose="020B0604020202020204" pitchFamily="34" charset="0"/>
            </a:endParaRPr>
          </a:p>
        </p:txBody>
      </p:sp>
      <p:pic>
        <p:nvPicPr>
          <p:cNvPr id="61" name="그림 6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7692" y="1657350"/>
            <a:ext cx="657225" cy="142875"/>
          </a:xfrm>
          <a:prstGeom prst="rect">
            <a:avLst/>
          </a:prstGeom>
        </p:spPr>
      </p:pic>
      <p:sp>
        <p:nvSpPr>
          <p:cNvPr id="64" name="직사각형 63"/>
          <p:cNvSpPr/>
          <p:nvPr/>
        </p:nvSpPr>
        <p:spPr>
          <a:xfrm>
            <a:off x="2170444" y="1007347"/>
            <a:ext cx="803868" cy="255802"/>
          </a:xfrm>
          <a:prstGeom prst="rect">
            <a:avLst/>
          </a:prstGeom>
          <a:solidFill>
            <a:srgbClr val="9391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0" name="그림 5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1418" y="1000335"/>
            <a:ext cx="2009775" cy="647700"/>
          </a:xfrm>
          <a:prstGeom prst="rect">
            <a:avLst/>
          </a:prstGeom>
        </p:spPr>
      </p:pic>
      <p:cxnSp>
        <p:nvCxnSpPr>
          <p:cNvPr id="68" name="직선 화살표 연결선 67"/>
          <p:cNvCxnSpPr>
            <a:stCxn id="60" idx="3"/>
            <a:endCxn id="71" idx="1"/>
          </p:cNvCxnSpPr>
          <p:nvPr/>
        </p:nvCxnSpPr>
        <p:spPr>
          <a:xfrm flipV="1">
            <a:off x="2461193" y="1301881"/>
            <a:ext cx="482166" cy="22304"/>
          </a:xfrm>
          <a:prstGeom prst="straightConnector1">
            <a:avLst/>
          </a:prstGeom>
          <a:ln w="31750">
            <a:solidFill>
              <a:srgbClr val="5B9BD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직사각형 70"/>
          <p:cNvSpPr/>
          <p:nvPr/>
        </p:nvSpPr>
        <p:spPr>
          <a:xfrm>
            <a:off x="2943359" y="1117176"/>
            <a:ext cx="1396738" cy="3694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err="1"/>
              <a:t>display_name</a:t>
            </a:r>
            <a:endParaRPr lang="en-US" altLang="ko-KR" sz="1100" dirty="0"/>
          </a:p>
          <a:p>
            <a:pPr algn="ctr"/>
            <a:r>
              <a:rPr lang="en-US" altLang="ko-KR" sz="1100" dirty="0" err="1"/>
              <a:t>profile_image_path</a:t>
            </a:r>
            <a:endParaRPr lang="ko-KR" altLang="en-US" sz="1100" dirty="0"/>
          </a:p>
        </p:txBody>
      </p:sp>
      <p:sp>
        <p:nvSpPr>
          <p:cNvPr id="74" name="직사각형 73"/>
          <p:cNvSpPr/>
          <p:nvPr/>
        </p:nvSpPr>
        <p:spPr>
          <a:xfrm>
            <a:off x="1306286" y="1386771"/>
            <a:ext cx="466921" cy="237120"/>
          </a:xfrm>
          <a:prstGeom prst="rect">
            <a:avLst/>
          </a:prstGeom>
          <a:solidFill>
            <a:srgbClr val="635D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7251700" y="2044700"/>
            <a:ext cx="412336" cy="1765300"/>
          </a:xfrm>
          <a:prstGeom prst="rect">
            <a:avLst/>
          </a:prstGeom>
          <a:solidFill>
            <a:srgbClr val="FCFC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78168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3420" y="326870"/>
            <a:ext cx="5248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공통 </a:t>
            </a:r>
            <a:r>
              <a:rPr lang="en-US" altLang="ko-KR" b="1" dirty="0"/>
              <a:t>– VR Viewer[Mobile](1)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8128856" y="4089428"/>
            <a:ext cx="3820373" cy="18620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b="1" dirty="0"/>
              <a:t>&lt; </a:t>
            </a:r>
            <a:r>
              <a:rPr lang="ko-KR" altLang="en-US" sz="1400" b="1" dirty="0"/>
              <a:t>참고사항 </a:t>
            </a:r>
            <a:r>
              <a:rPr lang="en-US" altLang="ko-KR" sz="1400" b="1" dirty="0"/>
              <a:t>&gt;</a:t>
            </a:r>
          </a:p>
          <a:p>
            <a:pPr algn="ctr"/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en-US" altLang="ko-KR" sz="1000" b="1" dirty="0">
                <a:latin typeface="Arial" panose="020B0604020202020204" pitchFamily="34" charset="0"/>
                <a:hlinkClick r:id="rId2"/>
              </a:rPr>
              <a:t>Field</a:t>
            </a:r>
          </a:p>
          <a:p>
            <a:r>
              <a:rPr lang="ko-KR" altLang="en-US" sz="1000" b="1" dirty="0">
                <a:latin typeface="Arial" panose="020B0604020202020204" pitchFamily="34" charset="0"/>
                <a:hlinkClick r:id="rId2"/>
              </a:rPr>
              <a:t>http://dev.moblab.kr/canvas-theme/HTML/component-editable.html</a:t>
            </a:r>
            <a:endParaRPr lang="en-US" altLang="ko-KR" sz="1000" b="1" dirty="0">
              <a:latin typeface="Arial" panose="020B0604020202020204" pitchFamily="34" charset="0"/>
            </a:endParaRPr>
          </a:p>
          <a:p>
            <a:endParaRPr lang="en-US" altLang="ko-KR" sz="1000" b="1" dirty="0">
              <a:latin typeface="Arial" panose="020B0604020202020204" pitchFamily="34" charset="0"/>
            </a:endParaRPr>
          </a:p>
          <a:p>
            <a:pPr marL="171450" indent="-171450">
              <a:buFontTx/>
              <a:buChar char="-"/>
            </a:pPr>
            <a:r>
              <a:rPr lang="en-US" altLang="ko-KR" sz="1000" b="1" dirty="0">
                <a:latin typeface="Arial" panose="020B0604020202020204" pitchFamily="34" charset="0"/>
              </a:rPr>
              <a:t>Icon</a:t>
            </a:r>
          </a:p>
          <a:p>
            <a:r>
              <a:rPr lang="en-US" altLang="ko-KR" sz="1000" b="1" dirty="0">
                <a:latin typeface="Arial" panose="020B0604020202020204" pitchFamily="34" charset="0"/>
                <a:hlinkClick r:id="rId3"/>
              </a:rPr>
              <a:t>http://dev.moblab.kr/canvas-theme/HTML/social-icons.html</a:t>
            </a:r>
            <a:endParaRPr lang="en-US" altLang="ko-KR" sz="1000" b="1" dirty="0">
              <a:latin typeface="Arial" panose="020B0604020202020204" pitchFamily="34" charset="0"/>
            </a:endParaRPr>
          </a:p>
          <a:p>
            <a:endParaRPr lang="en-US" altLang="ko-KR" sz="1000" b="1" dirty="0">
              <a:latin typeface="Arial" panose="020B0604020202020204" pitchFamily="34" charset="0"/>
            </a:endParaRPr>
          </a:p>
          <a:p>
            <a:pPr marL="171450" indent="-171450">
              <a:buFontTx/>
              <a:buChar char="-"/>
            </a:pPr>
            <a:r>
              <a:rPr lang="ko-KR" altLang="en-US" sz="1000" b="1" dirty="0">
                <a:latin typeface="Arial" panose="020B0604020202020204" pitchFamily="34" charset="0"/>
              </a:rPr>
              <a:t>접속경로</a:t>
            </a:r>
            <a:endParaRPr lang="en-US" altLang="ko-KR" sz="1000" b="1" dirty="0">
              <a:latin typeface="Arial" panose="020B0604020202020204" pitchFamily="34" charset="0"/>
            </a:endParaRPr>
          </a:p>
          <a:p>
            <a:r>
              <a:rPr lang="en-US" altLang="ko-KR" sz="1000" b="1" dirty="0">
                <a:latin typeface="Arial" panose="020B0604020202020204" pitchFamily="34" charset="0"/>
              </a:rPr>
              <a:t>/post/embed/:ID</a:t>
            </a:r>
            <a:endParaRPr lang="ko-KR" altLang="en-US" sz="1000" b="1" dirty="0">
              <a:latin typeface="Arial" panose="020B0604020202020204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420" y="1009650"/>
            <a:ext cx="7210616" cy="5497830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1200529" y="5970384"/>
            <a:ext cx="5769614" cy="414751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0" name="직선 화살표 연결선 19"/>
          <p:cNvCxnSpPr>
            <a:endCxn id="25" idx="1"/>
          </p:cNvCxnSpPr>
          <p:nvPr/>
        </p:nvCxnSpPr>
        <p:spPr>
          <a:xfrm flipV="1">
            <a:off x="7664036" y="2143054"/>
            <a:ext cx="464820" cy="812968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8128856" y="6189512"/>
            <a:ext cx="98281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 dirty="0">
                <a:latin typeface="Arial" panose="020B0604020202020204" pitchFamily="34" charset="0"/>
              </a:rPr>
              <a:t>현재 있는 폼</a:t>
            </a:r>
            <a:endParaRPr lang="en-US" altLang="ko-KR" sz="1000" b="1" dirty="0">
              <a:latin typeface="Arial" panose="020B0604020202020204" pitchFamily="34" charset="0"/>
            </a:endParaRPr>
          </a:p>
          <a:p>
            <a:pPr algn="ctr"/>
            <a:r>
              <a:rPr lang="ko-KR" altLang="en-US" sz="1000" b="1" dirty="0">
                <a:latin typeface="Arial" panose="020B0604020202020204" pitchFamily="34" charset="0"/>
              </a:rPr>
              <a:t>그대로 사용</a:t>
            </a:r>
            <a:endParaRPr lang="ko-KR" altLang="ko-KR" sz="1000" b="1" dirty="0">
              <a:latin typeface="Arial" panose="020B0604020202020204" pitchFamily="34" charset="0"/>
            </a:endParaRPr>
          </a:p>
        </p:txBody>
      </p:sp>
      <p:cxnSp>
        <p:nvCxnSpPr>
          <p:cNvPr id="12" name="직선 화살표 연결선 11"/>
          <p:cNvCxnSpPr>
            <a:endCxn id="21" idx="1"/>
          </p:cNvCxnSpPr>
          <p:nvPr/>
        </p:nvCxnSpPr>
        <p:spPr>
          <a:xfrm>
            <a:off x="6979456" y="6185080"/>
            <a:ext cx="1149400" cy="204487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8128856" y="342561"/>
            <a:ext cx="3820373" cy="360098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1400" b="1" dirty="0"/>
              <a:t>&lt;</a:t>
            </a:r>
            <a:r>
              <a:rPr lang="ko-KR" altLang="en-US" sz="1400" b="1" dirty="0"/>
              <a:t>기능설명</a:t>
            </a:r>
            <a:r>
              <a:rPr lang="en-US" altLang="ko-KR" sz="1400" b="1" dirty="0"/>
              <a:t>&gt;</a:t>
            </a:r>
          </a:p>
          <a:p>
            <a:pPr algn="ctr"/>
            <a:endParaRPr lang="en-US" altLang="ko-KR" sz="1000" b="1" dirty="0">
              <a:latin typeface="Arial" panose="020B0604020202020204" pitchFamily="34" charset="0"/>
            </a:endParaRPr>
          </a:p>
          <a:p>
            <a:pPr algn="ctr"/>
            <a:endParaRPr lang="en-US" altLang="ko-KR" sz="1000" b="1" dirty="0">
              <a:latin typeface="Arial" panose="020B0604020202020204" pitchFamily="34" charset="0"/>
            </a:endParaRPr>
          </a:p>
          <a:p>
            <a:pPr algn="just"/>
            <a:r>
              <a:rPr lang="en-US" altLang="ko-KR" sz="1000" b="1" dirty="0">
                <a:latin typeface="Arial" panose="020B0604020202020204" pitchFamily="34" charset="0"/>
              </a:rPr>
              <a:t>- </a:t>
            </a:r>
            <a:r>
              <a:rPr lang="ko-KR" altLang="en-US" sz="1000" b="1" dirty="0">
                <a:latin typeface="Arial" panose="020B0604020202020204" pitchFamily="34" charset="0"/>
              </a:rPr>
              <a:t>링크공유</a:t>
            </a:r>
            <a:endParaRPr lang="en-US" altLang="ko-KR" sz="1000" b="1" dirty="0">
              <a:latin typeface="Arial" panose="020B0604020202020204" pitchFamily="34" charset="0"/>
            </a:endParaRPr>
          </a:p>
          <a:p>
            <a:pPr algn="just"/>
            <a:r>
              <a:rPr lang="ko-KR" altLang="en-US" sz="1000" b="1" dirty="0">
                <a:latin typeface="Arial" panose="020B0604020202020204" pitchFamily="34" charset="0"/>
              </a:rPr>
              <a:t>말 그대로 링크공유</a:t>
            </a:r>
            <a:r>
              <a:rPr lang="en-US" altLang="ko-KR" sz="1000" b="1" dirty="0">
                <a:latin typeface="Arial" panose="020B0604020202020204" pitchFamily="34" charset="0"/>
              </a:rPr>
              <a:t>, </a:t>
            </a:r>
            <a:r>
              <a:rPr lang="ko-KR" altLang="en-US" sz="1000" b="1" dirty="0">
                <a:latin typeface="Arial" panose="020B0604020202020204" pitchFamily="34" charset="0"/>
              </a:rPr>
              <a:t>현재 페이지의 </a:t>
            </a:r>
            <a:r>
              <a:rPr lang="en-US" altLang="ko-KR" sz="1000" b="1" dirty="0" err="1">
                <a:latin typeface="Arial" panose="020B0604020202020204" pitchFamily="34" charset="0"/>
              </a:rPr>
              <a:t>url</a:t>
            </a:r>
            <a:r>
              <a:rPr lang="ko-KR" altLang="en-US" sz="1000" b="1" dirty="0">
                <a:latin typeface="Arial" panose="020B0604020202020204" pitchFamily="34" charset="0"/>
              </a:rPr>
              <a:t>을 클립보드로 복사할 수 있게 함</a:t>
            </a:r>
            <a:r>
              <a:rPr lang="en-US" altLang="ko-KR" sz="1000" b="1" dirty="0">
                <a:latin typeface="Arial" panose="020B0604020202020204" pitchFamily="34" charset="0"/>
              </a:rPr>
              <a:t>. Copy</a:t>
            </a:r>
            <a:r>
              <a:rPr lang="ko-KR" altLang="en-US" sz="1000" b="1" dirty="0">
                <a:latin typeface="Arial" panose="020B0604020202020204" pitchFamily="34" charset="0"/>
              </a:rPr>
              <a:t>를 </a:t>
            </a:r>
            <a:r>
              <a:rPr lang="ko-KR" altLang="en-US" sz="1000" b="1" dirty="0" err="1">
                <a:latin typeface="Arial" panose="020B0604020202020204" pitchFamily="34" charset="0"/>
              </a:rPr>
              <a:t>클릭시</a:t>
            </a:r>
            <a:r>
              <a:rPr lang="ko-KR" altLang="en-US" sz="1000" b="1" dirty="0">
                <a:latin typeface="Arial" panose="020B0604020202020204" pitchFamily="34" charset="0"/>
              </a:rPr>
              <a:t> 클립보드에 </a:t>
            </a:r>
            <a:r>
              <a:rPr lang="en-US" altLang="ko-KR" sz="1000" b="1" dirty="0" err="1">
                <a:latin typeface="Arial" panose="020B0604020202020204" pitchFamily="34" charset="0"/>
              </a:rPr>
              <a:t>url</a:t>
            </a:r>
            <a:r>
              <a:rPr lang="ko-KR" altLang="en-US" sz="1000" b="1" dirty="0">
                <a:latin typeface="Arial" panose="020B0604020202020204" pitchFamily="34" charset="0"/>
              </a:rPr>
              <a:t>이 복사된다</a:t>
            </a:r>
            <a:endParaRPr lang="en-US" altLang="ko-KR" sz="1000" b="1" dirty="0">
              <a:latin typeface="Arial" panose="020B0604020202020204" pitchFamily="34" charset="0"/>
            </a:endParaRPr>
          </a:p>
          <a:p>
            <a:pPr algn="just"/>
            <a:endParaRPr lang="en-US" altLang="ko-KR" sz="1000" b="1" dirty="0">
              <a:latin typeface="Arial" panose="020B0604020202020204" pitchFamily="34" charset="0"/>
            </a:endParaRPr>
          </a:p>
          <a:p>
            <a:pPr marL="171450" indent="-171450" algn="just">
              <a:buFontTx/>
              <a:buChar char="-"/>
            </a:pPr>
            <a:r>
              <a:rPr lang="en-US" altLang="ko-KR" sz="1000" b="1" dirty="0">
                <a:latin typeface="Arial" panose="020B0604020202020204" pitchFamily="34" charset="0"/>
              </a:rPr>
              <a:t>Embed(iframe)</a:t>
            </a:r>
          </a:p>
          <a:p>
            <a:pPr algn="just"/>
            <a:r>
              <a:rPr lang="ko-KR" altLang="en-US" sz="1000" b="1" dirty="0">
                <a:latin typeface="Arial" panose="020B0604020202020204" pitchFamily="34" charset="0"/>
              </a:rPr>
              <a:t>홈페이지</a:t>
            </a:r>
            <a:r>
              <a:rPr lang="en-US" altLang="ko-KR" sz="1000" b="1" dirty="0">
                <a:latin typeface="Arial" panose="020B0604020202020204" pitchFamily="34" charset="0"/>
              </a:rPr>
              <a:t>, </a:t>
            </a:r>
            <a:r>
              <a:rPr lang="ko-KR" altLang="en-US" sz="1000" b="1" dirty="0">
                <a:latin typeface="Arial" panose="020B0604020202020204" pitchFamily="34" charset="0"/>
              </a:rPr>
              <a:t>각종 </a:t>
            </a:r>
            <a:r>
              <a:rPr lang="ko-KR" altLang="en-US" sz="1000" b="1" dirty="0" err="1">
                <a:latin typeface="Arial" panose="020B0604020202020204" pitchFamily="34" charset="0"/>
              </a:rPr>
              <a:t>게시글에</a:t>
            </a:r>
            <a:r>
              <a:rPr lang="ko-KR" altLang="en-US" sz="1000" b="1" dirty="0">
                <a:latin typeface="Arial" panose="020B0604020202020204" pitchFamily="34" charset="0"/>
              </a:rPr>
              <a:t> 링크형태가 아닌 </a:t>
            </a:r>
            <a:r>
              <a:rPr lang="en-US" altLang="ko-KR" sz="1000" b="1" dirty="0">
                <a:latin typeface="Arial" panose="020B0604020202020204" pitchFamily="34" charset="0"/>
              </a:rPr>
              <a:t>iframe</a:t>
            </a:r>
            <a:r>
              <a:rPr lang="ko-KR" altLang="en-US" sz="1000" b="1" dirty="0">
                <a:latin typeface="Arial" panose="020B0604020202020204" pitchFamily="34" charset="0"/>
              </a:rPr>
              <a:t>형태로 삽입하는 기능</a:t>
            </a:r>
            <a:r>
              <a:rPr lang="en-US" altLang="ko-KR" sz="1000" b="1" dirty="0">
                <a:latin typeface="Arial" panose="020B0604020202020204" pitchFamily="34" charset="0"/>
              </a:rPr>
              <a:t>.</a:t>
            </a:r>
          </a:p>
          <a:p>
            <a:pPr algn="just"/>
            <a:r>
              <a:rPr lang="ko-KR" altLang="en-US" sz="1000" b="1" dirty="0">
                <a:latin typeface="Arial" panose="020B0604020202020204" pitchFamily="34" charset="0"/>
              </a:rPr>
              <a:t>삽입 </a:t>
            </a:r>
            <a:r>
              <a:rPr lang="en-US" altLang="ko-KR" sz="1000" b="1" dirty="0" err="1">
                <a:latin typeface="Arial" panose="020B0604020202020204" pitchFamily="34" charset="0"/>
              </a:rPr>
              <a:t>url</a:t>
            </a:r>
            <a:r>
              <a:rPr lang="en-US" altLang="ko-KR" sz="1000" b="1" dirty="0">
                <a:latin typeface="Arial" panose="020B0604020202020204" pitchFamily="34" charset="0"/>
              </a:rPr>
              <a:t> </a:t>
            </a:r>
            <a:r>
              <a:rPr lang="ko-KR" altLang="en-US" sz="1000" b="1" dirty="0">
                <a:latin typeface="Arial" panose="020B0604020202020204" pitchFamily="34" charset="0"/>
              </a:rPr>
              <a:t>생성시 </a:t>
            </a:r>
            <a:r>
              <a:rPr lang="en-US" altLang="ko-KR" sz="1000" b="1" dirty="0">
                <a:latin typeface="Arial" panose="020B0604020202020204" pitchFamily="34" charset="0"/>
              </a:rPr>
              <a:t>Width</a:t>
            </a:r>
            <a:r>
              <a:rPr lang="ko-KR" altLang="en-US" sz="1000" b="1" dirty="0">
                <a:latin typeface="Arial" panose="020B0604020202020204" pitchFamily="34" charset="0"/>
              </a:rPr>
              <a:t>는 </a:t>
            </a:r>
            <a:r>
              <a:rPr lang="en-US" altLang="ko-KR" sz="1000" b="1" dirty="0">
                <a:latin typeface="Arial" panose="020B0604020202020204" pitchFamily="34" charset="0"/>
              </a:rPr>
              <a:t>100%</a:t>
            </a:r>
            <a:r>
              <a:rPr lang="ko-KR" altLang="en-US" sz="1000" b="1" dirty="0">
                <a:latin typeface="Arial" panose="020B0604020202020204" pitchFamily="34" charset="0"/>
              </a:rPr>
              <a:t>로 지정하며</a:t>
            </a:r>
            <a:r>
              <a:rPr lang="en-US" altLang="ko-KR" sz="1000" b="1" dirty="0">
                <a:latin typeface="Arial" panose="020B0604020202020204" pitchFamily="34" charset="0"/>
              </a:rPr>
              <a:t>, </a:t>
            </a:r>
            <a:r>
              <a:rPr lang="en-US" altLang="ko-KR" sz="1000" b="1" dirty="0" err="1">
                <a:latin typeface="Arial" panose="020B0604020202020204" pitchFamily="34" charset="0"/>
              </a:rPr>
              <a:t>heigh</a:t>
            </a:r>
            <a:r>
              <a:rPr lang="ko-KR" altLang="en-US" sz="1000" b="1" dirty="0">
                <a:latin typeface="Arial" panose="020B0604020202020204" pitchFamily="34" charset="0"/>
              </a:rPr>
              <a:t>는 </a:t>
            </a:r>
            <a:r>
              <a:rPr lang="en-US" altLang="ko-KR" sz="1000" b="1" dirty="0">
                <a:latin typeface="Arial" panose="020B0604020202020204" pitchFamily="34" charset="0"/>
              </a:rPr>
              <a:t>select-[Small(300px), Medium(600px), Big(900px), Custom(</a:t>
            </a:r>
            <a:r>
              <a:rPr lang="ko-KR" altLang="en-US" sz="1000" b="1" dirty="0" err="1">
                <a:latin typeface="Arial" panose="020B0604020202020204" pitchFamily="34" charset="0"/>
              </a:rPr>
              <a:t>사이즈입력창</a:t>
            </a:r>
            <a:r>
              <a:rPr lang="ko-KR" altLang="en-US" sz="1000" b="1" dirty="0">
                <a:latin typeface="Arial" panose="020B0604020202020204" pitchFamily="34" charset="0"/>
              </a:rPr>
              <a:t> 생성</a:t>
            </a:r>
            <a:r>
              <a:rPr lang="en-US" altLang="ko-KR" sz="1000" b="1" dirty="0">
                <a:latin typeface="Arial" panose="020B0604020202020204" pitchFamily="34" charset="0"/>
              </a:rPr>
              <a:t>]</a:t>
            </a:r>
            <a:r>
              <a:rPr lang="ko-KR" altLang="en-US" sz="1000" b="1" dirty="0">
                <a:latin typeface="Arial" panose="020B0604020202020204" pitchFamily="34" charset="0"/>
              </a:rPr>
              <a:t>으로 제작</a:t>
            </a:r>
            <a:endParaRPr lang="en-US" altLang="ko-KR" sz="1000" b="1" dirty="0">
              <a:latin typeface="Arial" panose="020B0604020202020204" pitchFamily="34" charset="0"/>
            </a:endParaRPr>
          </a:p>
          <a:p>
            <a:pPr algn="just"/>
            <a:r>
              <a:rPr lang="ko-KR" altLang="en-US" sz="1000" b="1" dirty="0">
                <a:latin typeface="Arial" panose="020B0604020202020204" pitchFamily="34" charset="0"/>
              </a:rPr>
              <a:t>입력되는 코드에 따라 하단의 </a:t>
            </a:r>
            <a:r>
              <a:rPr lang="en-US" altLang="ko-KR" sz="1000" b="1" dirty="0" err="1">
                <a:latin typeface="Arial" panose="020B0604020202020204" pitchFamily="34" charset="0"/>
              </a:rPr>
              <a:t>url</a:t>
            </a:r>
            <a:r>
              <a:rPr lang="ko-KR" altLang="en-US" sz="1000" b="1" dirty="0">
                <a:latin typeface="Arial" panose="020B0604020202020204" pitchFamily="34" charset="0"/>
              </a:rPr>
              <a:t>이 동적으로 생성된다</a:t>
            </a:r>
            <a:r>
              <a:rPr lang="en-US" altLang="ko-KR" sz="1000" b="1" dirty="0">
                <a:latin typeface="Arial" panose="020B0604020202020204" pitchFamily="34" charset="0"/>
              </a:rPr>
              <a:t>.</a:t>
            </a:r>
          </a:p>
          <a:p>
            <a:pPr algn="just"/>
            <a:r>
              <a:rPr lang="en-US" altLang="ko-KR" sz="1000" b="1" dirty="0">
                <a:latin typeface="Arial" panose="020B0604020202020204" pitchFamily="34" charset="0"/>
              </a:rPr>
              <a:t>Copy</a:t>
            </a:r>
            <a:r>
              <a:rPr lang="ko-KR" altLang="en-US" sz="1000" b="1" dirty="0">
                <a:latin typeface="Arial" panose="020B0604020202020204" pitchFamily="34" charset="0"/>
              </a:rPr>
              <a:t>를 </a:t>
            </a:r>
            <a:r>
              <a:rPr lang="ko-KR" altLang="en-US" sz="1000" b="1" dirty="0" err="1">
                <a:latin typeface="Arial" panose="020B0604020202020204" pitchFamily="34" charset="0"/>
              </a:rPr>
              <a:t>클릭시</a:t>
            </a:r>
            <a:r>
              <a:rPr lang="ko-KR" altLang="en-US" sz="1000" b="1" dirty="0">
                <a:latin typeface="Arial" panose="020B0604020202020204" pitchFamily="34" charset="0"/>
              </a:rPr>
              <a:t> 클립보드에 생성된 </a:t>
            </a:r>
            <a:r>
              <a:rPr lang="en-US" altLang="ko-KR" sz="1000" b="1" dirty="0" err="1">
                <a:latin typeface="Arial" panose="020B0604020202020204" pitchFamily="34" charset="0"/>
              </a:rPr>
              <a:t>url</a:t>
            </a:r>
            <a:r>
              <a:rPr lang="ko-KR" altLang="en-US" sz="1000" b="1" dirty="0">
                <a:latin typeface="Arial" panose="020B0604020202020204" pitchFamily="34" charset="0"/>
              </a:rPr>
              <a:t>이 복사된다</a:t>
            </a:r>
            <a:r>
              <a:rPr lang="en-US" altLang="ko-KR" sz="1000" b="1" dirty="0">
                <a:latin typeface="Arial" panose="020B0604020202020204" pitchFamily="34" charset="0"/>
              </a:rPr>
              <a:t>.</a:t>
            </a:r>
          </a:p>
          <a:p>
            <a:pPr algn="just"/>
            <a:endParaRPr lang="en-US" altLang="ko-KR" sz="1000" b="1" dirty="0">
              <a:latin typeface="Arial" panose="020B0604020202020204" pitchFamily="34" charset="0"/>
            </a:endParaRPr>
          </a:p>
          <a:p>
            <a:pPr algn="just"/>
            <a:r>
              <a:rPr lang="en-US" altLang="ko-KR" sz="1000" b="1" dirty="0">
                <a:latin typeface="Arial" panose="020B0604020202020204" pitchFamily="34" charset="0"/>
              </a:rPr>
              <a:t>- Facebook/</a:t>
            </a:r>
            <a:r>
              <a:rPr lang="ko-KR" altLang="en-US" sz="1000" b="1" dirty="0" err="1">
                <a:latin typeface="Arial" panose="020B0604020202020204" pitchFamily="34" charset="0"/>
              </a:rPr>
              <a:t>카카오톡</a:t>
            </a:r>
            <a:r>
              <a:rPr lang="en-US" altLang="ko-KR" sz="1000" b="1" dirty="0">
                <a:latin typeface="Arial" panose="020B0604020202020204" pitchFamily="34" charset="0"/>
              </a:rPr>
              <a:t>/</a:t>
            </a:r>
            <a:r>
              <a:rPr lang="ko-KR" altLang="en-US" sz="1000" b="1" dirty="0" err="1">
                <a:latin typeface="Arial" panose="020B0604020202020204" pitchFamily="34" charset="0"/>
              </a:rPr>
              <a:t>네이버밴드</a:t>
            </a:r>
            <a:r>
              <a:rPr lang="ko-KR" altLang="en-US" sz="1000" b="1" dirty="0">
                <a:latin typeface="Arial" panose="020B0604020202020204" pitchFamily="34" charset="0"/>
              </a:rPr>
              <a:t> 공유하기</a:t>
            </a:r>
            <a:r>
              <a:rPr lang="en-US" altLang="ko-KR" sz="1000" b="1" dirty="0">
                <a:latin typeface="Arial" panose="020B0604020202020204" pitchFamily="34" charset="0"/>
              </a:rPr>
              <a:t>,</a:t>
            </a:r>
          </a:p>
          <a:p>
            <a:pPr algn="just"/>
            <a:r>
              <a:rPr lang="ko-KR" altLang="en-US" sz="1000" b="1" dirty="0">
                <a:latin typeface="Arial" panose="020B0604020202020204" pitchFamily="34" charset="0"/>
              </a:rPr>
              <a:t>각 </a:t>
            </a:r>
            <a:r>
              <a:rPr lang="en-US" altLang="ko-KR" sz="1000" b="1" dirty="0">
                <a:latin typeface="Arial" panose="020B0604020202020204" pitchFamily="34" charset="0"/>
              </a:rPr>
              <a:t>SDK</a:t>
            </a:r>
            <a:r>
              <a:rPr lang="ko-KR" altLang="en-US" sz="1000" b="1" dirty="0">
                <a:latin typeface="Arial" panose="020B0604020202020204" pitchFamily="34" charset="0"/>
              </a:rPr>
              <a:t>를 이용한 공유하기 기능 구현</a:t>
            </a:r>
            <a:endParaRPr lang="en-US" altLang="ko-KR" sz="1000" b="1" dirty="0">
              <a:latin typeface="Arial" panose="020B0604020202020204" pitchFamily="34" charset="0"/>
            </a:endParaRPr>
          </a:p>
          <a:p>
            <a:pPr algn="just"/>
            <a:endParaRPr lang="en-US" altLang="ko-KR" sz="1000" b="1" dirty="0">
              <a:latin typeface="Arial" panose="020B0604020202020204" pitchFamily="34" charset="0"/>
            </a:endParaRPr>
          </a:p>
          <a:p>
            <a:pPr marL="171450" indent="-171450" algn="just">
              <a:buFontTx/>
              <a:buChar char="-"/>
            </a:pPr>
            <a:r>
              <a:rPr lang="ko-KR" altLang="en-US" sz="1000" b="1" dirty="0">
                <a:latin typeface="Arial" panose="020B0604020202020204" pitchFamily="34" charset="0"/>
              </a:rPr>
              <a:t>글을 작성한 </a:t>
            </a:r>
            <a:r>
              <a:rPr lang="en-US" altLang="ko-KR" sz="1000" b="1" dirty="0">
                <a:latin typeface="Arial" panose="020B0604020202020204" pitchFamily="34" charset="0"/>
              </a:rPr>
              <a:t>User </a:t>
            </a:r>
            <a:r>
              <a:rPr lang="ko-KR" altLang="en-US" sz="1000" b="1" dirty="0">
                <a:latin typeface="Arial" panose="020B0604020202020204" pitchFamily="34" charset="0"/>
              </a:rPr>
              <a:t>정보 보여주기</a:t>
            </a:r>
            <a:endParaRPr lang="en-US" altLang="ko-KR" sz="1000" b="1" dirty="0">
              <a:latin typeface="Arial" panose="020B0604020202020204" pitchFamily="34" charset="0"/>
            </a:endParaRPr>
          </a:p>
          <a:p>
            <a:pPr algn="just"/>
            <a:r>
              <a:rPr lang="en-US" altLang="ko-KR" sz="1000" b="1" dirty="0" err="1">
                <a:latin typeface="Arial" panose="020B0604020202020204" pitchFamily="34" charset="0"/>
              </a:rPr>
              <a:t>display_name</a:t>
            </a:r>
            <a:r>
              <a:rPr lang="en-US" altLang="ko-KR" sz="1000" b="1" dirty="0">
                <a:latin typeface="Arial" panose="020B0604020202020204" pitchFamily="34" charset="0"/>
              </a:rPr>
              <a:t>(</a:t>
            </a:r>
            <a:r>
              <a:rPr lang="ko-KR" altLang="en-US" sz="1000" b="1" dirty="0">
                <a:latin typeface="Arial" panose="020B0604020202020204" pitchFamily="34" charset="0"/>
              </a:rPr>
              <a:t>닉네임</a:t>
            </a:r>
            <a:r>
              <a:rPr lang="en-US" altLang="ko-KR" sz="1000" b="1" dirty="0">
                <a:latin typeface="Arial" panose="020B0604020202020204" pitchFamily="34" charset="0"/>
              </a:rPr>
              <a:t>/</a:t>
            </a:r>
            <a:r>
              <a:rPr lang="ko-KR" altLang="en-US" sz="1000" b="1" dirty="0">
                <a:latin typeface="Arial" panose="020B0604020202020204" pitchFamily="34" charset="0"/>
              </a:rPr>
              <a:t>사업자명</a:t>
            </a:r>
            <a:r>
              <a:rPr lang="en-US" altLang="ko-KR" sz="1000" b="1" dirty="0">
                <a:latin typeface="Arial" panose="020B0604020202020204" pitchFamily="34" charset="0"/>
              </a:rPr>
              <a:t>), </a:t>
            </a:r>
            <a:r>
              <a:rPr lang="en-US" altLang="ko-KR" sz="1000" b="1" dirty="0" err="1">
                <a:latin typeface="Arial" panose="020B0604020202020204" pitchFamily="34" charset="0"/>
              </a:rPr>
              <a:t>profile_image_path</a:t>
            </a:r>
            <a:r>
              <a:rPr lang="en-US" altLang="ko-KR" sz="1000" b="1" dirty="0">
                <a:latin typeface="Arial" panose="020B0604020202020204" pitchFamily="34" charset="0"/>
              </a:rPr>
              <a:t> </a:t>
            </a:r>
            <a:r>
              <a:rPr lang="ko-KR" altLang="en-US" sz="1000" b="1" dirty="0">
                <a:latin typeface="Arial" panose="020B0604020202020204" pitchFamily="34" charset="0"/>
              </a:rPr>
              <a:t>정보 제공</a:t>
            </a:r>
            <a:r>
              <a:rPr lang="en-US" altLang="ko-KR" sz="1000" b="1" dirty="0">
                <a:latin typeface="Arial" panose="020B0604020202020204" pitchFamily="34" charset="0"/>
              </a:rPr>
              <a:t>. </a:t>
            </a:r>
            <a:r>
              <a:rPr lang="ko-KR" altLang="en-US" sz="1000" b="1" dirty="0">
                <a:latin typeface="Arial" panose="020B0604020202020204" pitchFamily="34" charset="0"/>
              </a:rPr>
              <a:t>하단의 화살표 버튼 </a:t>
            </a:r>
            <a:r>
              <a:rPr lang="en-US" altLang="ko-KR" sz="1000" b="1" dirty="0">
                <a:latin typeface="Arial" panose="020B0604020202020204" pitchFamily="34" charset="0"/>
              </a:rPr>
              <a:t>- </a:t>
            </a:r>
            <a:r>
              <a:rPr lang="ko-KR" altLang="en-US" sz="1000" b="1" dirty="0">
                <a:latin typeface="Arial" panose="020B0604020202020204" pitchFamily="34" charset="0"/>
              </a:rPr>
              <a:t>보이기</a:t>
            </a:r>
            <a:r>
              <a:rPr lang="en-US" altLang="ko-KR" sz="1000" b="1" dirty="0">
                <a:latin typeface="Arial" panose="020B0604020202020204" pitchFamily="34" charset="0"/>
              </a:rPr>
              <a:t>/</a:t>
            </a:r>
            <a:r>
              <a:rPr lang="ko-KR" altLang="en-US" sz="1000" b="1" dirty="0">
                <a:latin typeface="Arial" panose="020B0604020202020204" pitchFamily="34" charset="0"/>
              </a:rPr>
              <a:t>숨기기 기</a:t>
            </a:r>
            <a:endParaRPr lang="en-US" altLang="ko-KR" sz="1000" b="1" dirty="0">
              <a:latin typeface="Arial" panose="020B0604020202020204" pitchFamily="34" charset="0"/>
            </a:endParaRPr>
          </a:p>
        </p:txBody>
      </p:sp>
      <p:pic>
        <p:nvPicPr>
          <p:cNvPr id="61" name="그림 6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7692" y="1657350"/>
            <a:ext cx="657225" cy="142875"/>
          </a:xfrm>
          <a:prstGeom prst="rect">
            <a:avLst/>
          </a:prstGeom>
        </p:spPr>
      </p:pic>
      <p:sp>
        <p:nvSpPr>
          <p:cNvPr id="64" name="직사각형 63"/>
          <p:cNvSpPr/>
          <p:nvPr/>
        </p:nvSpPr>
        <p:spPr>
          <a:xfrm>
            <a:off x="2170444" y="1007347"/>
            <a:ext cx="803868" cy="255802"/>
          </a:xfrm>
          <a:prstGeom prst="rect">
            <a:avLst/>
          </a:prstGeom>
          <a:solidFill>
            <a:srgbClr val="9391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0" name="그림 5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1418" y="1000335"/>
            <a:ext cx="2009775" cy="647700"/>
          </a:xfrm>
          <a:prstGeom prst="rect">
            <a:avLst/>
          </a:prstGeom>
        </p:spPr>
      </p:pic>
      <p:cxnSp>
        <p:nvCxnSpPr>
          <p:cNvPr id="68" name="직선 화살표 연결선 67"/>
          <p:cNvCxnSpPr>
            <a:stCxn id="60" idx="3"/>
            <a:endCxn id="71" idx="1"/>
          </p:cNvCxnSpPr>
          <p:nvPr/>
        </p:nvCxnSpPr>
        <p:spPr>
          <a:xfrm flipV="1">
            <a:off x="2461193" y="1301881"/>
            <a:ext cx="482166" cy="22304"/>
          </a:xfrm>
          <a:prstGeom prst="straightConnector1">
            <a:avLst/>
          </a:prstGeom>
          <a:ln w="31750">
            <a:solidFill>
              <a:srgbClr val="5B9BD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직사각형 70"/>
          <p:cNvSpPr/>
          <p:nvPr/>
        </p:nvSpPr>
        <p:spPr>
          <a:xfrm>
            <a:off x="2943359" y="1117176"/>
            <a:ext cx="1396738" cy="3694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err="1"/>
              <a:t>display_name</a:t>
            </a:r>
            <a:endParaRPr lang="en-US" altLang="ko-KR" sz="1100" dirty="0"/>
          </a:p>
          <a:p>
            <a:pPr algn="ctr"/>
            <a:r>
              <a:rPr lang="en-US" altLang="ko-KR" sz="1100" dirty="0" err="1"/>
              <a:t>profile_image_path</a:t>
            </a:r>
            <a:endParaRPr lang="ko-KR" altLang="en-US" sz="1100" dirty="0"/>
          </a:p>
        </p:txBody>
      </p:sp>
      <p:sp>
        <p:nvSpPr>
          <p:cNvPr id="74" name="직사각형 73"/>
          <p:cNvSpPr/>
          <p:nvPr/>
        </p:nvSpPr>
        <p:spPr>
          <a:xfrm>
            <a:off x="1306286" y="1386771"/>
            <a:ext cx="466921" cy="237120"/>
          </a:xfrm>
          <a:prstGeom prst="rect">
            <a:avLst/>
          </a:prstGeom>
          <a:solidFill>
            <a:srgbClr val="635D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7251700" y="2044700"/>
            <a:ext cx="412336" cy="1765300"/>
          </a:xfrm>
          <a:prstGeom prst="rect">
            <a:avLst/>
          </a:prstGeom>
          <a:solidFill>
            <a:srgbClr val="FCFC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379950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453420" y="326870"/>
            <a:ext cx="5024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회원관리 </a:t>
            </a:r>
            <a:r>
              <a:rPr lang="en-US" altLang="ko-KR" b="1" dirty="0"/>
              <a:t>– </a:t>
            </a:r>
            <a:r>
              <a:rPr lang="ko-KR" altLang="en-US" b="1" dirty="0"/>
              <a:t>회원 정보 수정</a:t>
            </a:r>
            <a:r>
              <a:rPr lang="en-US" altLang="ko-KR" b="1" dirty="0"/>
              <a:t>(1) - </a:t>
            </a:r>
            <a:r>
              <a:rPr lang="ko-KR" altLang="en-US" b="1" dirty="0"/>
              <a:t>추가진행작업</a:t>
            </a:r>
            <a:endParaRPr lang="en-US" altLang="ko-KR" b="1" dirty="0"/>
          </a:p>
        </p:txBody>
      </p:sp>
      <p:sp>
        <p:nvSpPr>
          <p:cNvPr id="28" name="직사각형 27"/>
          <p:cNvSpPr/>
          <p:nvPr/>
        </p:nvSpPr>
        <p:spPr>
          <a:xfrm>
            <a:off x="6807163" y="560334"/>
            <a:ext cx="4867706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/>
              <a:t>&lt; </a:t>
            </a:r>
            <a:r>
              <a:rPr lang="ko-KR" altLang="en-US" b="1" dirty="0"/>
              <a:t>참고사항 </a:t>
            </a:r>
            <a:r>
              <a:rPr lang="en-US" altLang="ko-KR" b="1" dirty="0"/>
              <a:t>&gt;</a:t>
            </a:r>
          </a:p>
          <a:p>
            <a:pPr algn="ctr"/>
            <a:endParaRPr lang="en-US" altLang="ko-KR" b="1" dirty="0"/>
          </a:p>
          <a:p>
            <a:pPr marL="285750" indent="-285750">
              <a:buFontTx/>
              <a:buChar char="-"/>
            </a:pPr>
            <a:r>
              <a:rPr lang="ko-KR" altLang="en-US" b="1" dirty="0"/>
              <a:t>이름 </a:t>
            </a:r>
            <a:r>
              <a:rPr lang="en-US" altLang="ko-KR" b="1" dirty="0"/>
              <a:t>: </a:t>
            </a:r>
            <a:r>
              <a:rPr lang="en-US" altLang="ko-KR" b="1" dirty="0" err="1"/>
              <a:t>display_name</a:t>
            </a:r>
            <a:endParaRPr lang="en-US" altLang="ko-KR" b="1" dirty="0"/>
          </a:p>
          <a:p>
            <a:pPr marL="285750" indent="-285750">
              <a:buFontTx/>
              <a:buChar char="-"/>
            </a:pPr>
            <a:r>
              <a:rPr lang="ko-KR" altLang="en-US" b="1" dirty="0"/>
              <a:t>프로필사진 </a:t>
            </a:r>
            <a:r>
              <a:rPr lang="en-US" altLang="ko-KR" b="1" dirty="0"/>
              <a:t>: </a:t>
            </a:r>
            <a:r>
              <a:rPr lang="en-US" altLang="ko-KR" b="1" dirty="0" err="1"/>
              <a:t>profile_image_path</a:t>
            </a:r>
            <a:r>
              <a:rPr lang="en-US" altLang="ko-KR" b="1" dirty="0"/>
              <a:t>(URL)</a:t>
            </a:r>
          </a:p>
          <a:p>
            <a:pPr marL="285750" indent="-285750">
              <a:buFontTx/>
              <a:buChar char="-"/>
            </a:pPr>
            <a:endParaRPr lang="en-US" altLang="ko-KR" b="1" dirty="0"/>
          </a:p>
          <a:p>
            <a:pPr marL="285750" indent="-285750">
              <a:buFontTx/>
              <a:buChar char="-"/>
            </a:pPr>
            <a:endParaRPr lang="en-US" altLang="ko-KR" b="1" dirty="0"/>
          </a:p>
          <a:p>
            <a:r>
              <a:rPr lang="en-US" altLang="ko-KR" b="1" u="sng" dirty="0"/>
              <a:t>- </a:t>
            </a:r>
            <a:r>
              <a:rPr lang="ko-KR" altLang="en-US" b="1" u="sng" dirty="0"/>
              <a:t>회원정보 </a:t>
            </a:r>
            <a:r>
              <a:rPr lang="ko-KR" altLang="en-US" b="1" u="sng" dirty="0" err="1"/>
              <a:t>수정시</a:t>
            </a:r>
            <a:r>
              <a:rPr lang="ko-KR" altLang="en-US" b="1" u="sng" dirty="0"/>
              <a:t> </a:t>
            </a:r>
            <a:r>
              <a:rPr lang="en-US" altLang="ko-KR" b="1" u="sng" dirty="0"/>
              <a:t>&lt;users&gt;</a:t>
            </a:r>
            <a:r>
              <a:rPr lang="ko-KR" altLang="en-US" b="1" u="sng" dirty="0"/>
              <a:t>와</a:t>
            </a:r>
            <a:r>
              <a:rPr lang="en-US" altLang="ko-KR" b="1" u="sng" dirty="0"/>
              <a:t>&lt;</a:t>
            </a:r>
            <a:r>
              <a:rPr lang="en-US" altLang="ko-KR" b="1" u="sng" dirty="0" err="1"/>
              <a:t>user_metas</a:t>
            </a:r>
            <a:r>
              <a:rPr lang="en-US" altLang="ko-KR" b="1" u="sng" dirty="0"/>
              <a:t>&gt;</a:t>
            </a:r>
          </a:p>
          <a:p>
            <a:r>
              <a:rPr lang="ko-KR" altLang="en-US" b="1" u="sng" dirty="0" err="1"/>
              <a:t>를</a:t>
            </a:r>
            <a:r>
              <a:rPr lang="ko-KR" altLang="en-US" b="1" u="sng" dirty="0"/>
              <a:t> </a:t>
            </a:r>
            <a:r>
              <a:rPr lang="ko-KR" altLang="en-US" b="1" u="sng" dirty="0" err="1"/>
              <a:t>트랜젝션으로</a:t>
            </a:r>
            <a:r>
              <a:rPr lang="ko-KR" altLang="en-US" b="1" u="sng" dirty="0"/>
              <a:t> 묶어준다</a:t>
            </a:r>
            <a:r>
              <a:rPr lang="en-US" altLang="ko-KR" b="1" u="sng" dirty="0"/>
              <a:t>.</a:t>
            </a:r>
          </a:p>
          <a:p>
            <a:endParaRPr lang="en-US" altLang="ko-KR" b="1" u="sng" dirty="0"/>
          </a:p>
          <a:p>
            <a:r>
              <a:rPr lang="en-US" altLang="ko-KR" b="1" u="sng" dirty="0"/>
              <a:t>- </a:t>
            </a:r>
            <a:r>
              <a:rPr lang="ko-KR" altLang="en-US" b="1" u="sng" dirty="0"/>
              <a:t>프로필 사진의 경우 이미지 </a:t>
            </a:r>
            <a:r>
              <a:rPr lang="ko-KR" altLang="en-US" b="1" u="sng" dirty="0" err="1"/>
              <a:t>업로딩</a:t>
            </a:r>
            <a:r>
              <a:rPr lang="ko-KR" altLang="en-US" b="1" u="sng" dirty="0"/>
              <a:t> 제한을 둔다</a:t>
            </a:r>
            <a:r>
              <a:rPr lang="en-US" altLang="ko-KR" b="1" u="sng" dirty="0"/>
              <a:t>(</a:t>
            </a:r>
            <a:r>
              <a:rPr lang="ko-KR" altLang="en-US" b="1" u="sng" dirty="0"/>
              <a:t>향후 </a:t>
            </a:r>
            <a:r>
              <a:rPr lang="en-US" altLang="ko-KR" b="1" u="sng" dirty="0"/>
              <a:t>crop</a:t>
            </a:r>
            <a:r>
              <a:rPr lang="ko-KR" altLang="en-US" b="1" u="sng" dirty="0"/>
              <a:t>이나 자동으로 정사각형 </a:t>
            </a:r>
            <a:r>
              <a:rPr lang="en-US" altLang="ko-KR" b="1" u="sng" dirty="0"/>
              <a:t>&amp; </a:t>
            </a:r>
            <a:r>
              <a:rPr lang="ko-KR" altLang="en-US" b="1" u="sng" dirty="0" err="1"/>
              <a:t>리사이징</a:t>
            </a:r>
            <a:r>
              <a:rPr lang="ko-KR" altLang="en-US" b="1" u="sng" dirty="0"/>
              <a:t> 기능 추가</a:t>
            </a:r>
            <a:r>
              <a:rPr lang="en-US" altLang="ko-KR" b="1" u="sng" dirty="0"/>
              <a:t>)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420" y="890588"/>
            <a:ext cx="6354293" cy="4367212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5237615" y="1114425"/>
            <a:ext cx="1463223" cy="20716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직사각형 30"/>
          <p:cNvSpPr/>
          <p:nvPr/>
        </p:nvSpPr>
        <p:spPr>
          <a:xfrm>
            <a:off x="3865223" y="4888468"/>
            <a:ext cx="1372392" cy="36933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회원 탈퇴</a:t>
            </a:r>
          </a:p>
        </p:txBody>
      </p:sp>
      <p:sp>
        <p:nvSpPr>
          <p:cNvPr id="35" name="직사각형 34"/>
          <p:cNvSpPr/>
          <p:nvPr/>
        </p:nvSpPr>
        <p:spPr>
          <a:xfrm>
            <a:off x="1283579" y="4935433"/>
            <a:ext cx="748002" cy="36933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취소</a:t>
            </a:r>
          </a:p>
        </p:txBody>
      </p:sp>
      <p:sp>
        <p:nvSpPr>
          <p:cNvPr id="45" name="직사각형 44"/>
          <p:cNvSpPr/>
          <p:nvPr/>
        </p:nvSpPr>
        <p:spPr>
          <a:xfrm>
            <a:off x="453419" y="3186113"/>
            <a:ext cx="4784195" cy="1749320"/>
          </a:xfrm>
          <a:prstGeom prst="rect">
            <a:avLst/>
          </a:prstGeom>
          <a:solidFill>
            <a:schemeClr val="bg1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" name="직사각형 48"/>
          <p:cNvSpPr/>
          <p:nvPr/>
        </p:nvSpPr>
        <p:spPr>
          <a:xfrm>
            <a:off x="2123444" y="1894754"/>
            <a:ext cx="530915" cy="230832"/>
          </a:xfrm>
          <a:prstGeom prst="rect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txBody>
          <a:bodyPr wrap="none">
            <a:spAutoFit/>
          </a:bodyPr>
          <a:lstStyle/>
          <a:p>
            <a:r>
              <a:rPr lang="ko-KR" altLang="en-US" sz="900" dirty="0">
                <a:solidFill>
                  <a:schemeClr val="bg1"/>
                </a:solidFill>
              </a:rPr>
              <a:t>닉네임</a:t>
            </a:r>
          </a:p>
        </p:txBody>
      </p:sp>
      <p:sp>
        <p:nvSpPr>
          <p:cNvPr id="50" name="직사각형 49"/>
          <p:cNvSpPr/>
          <p:nvPr/>
        </p:nvSpPr>
        <p:spPr>
          <a:xfrm>
            <a:off x="2159320" y="929759"/>
            <a:ext cx="1372392" cy="36933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일반회원</a:t>
            </a:r>
          </a:p>
        </p:txBody>
      </p:sp>
      <p:sp>
        <p:nvSpPr>
          <p:cNvPr id="51" name="직사각형 50"/>
          <p:cNvSpPr/>
          <p:nvPr/>
        </p:nvSpPr>
        <p:spPr>
          <a:xfrm>
            <a:off x="3663980" y="2843161"/>
            <a:ext cx="1573634" cy="355650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3" name="직선 화살표 연결선 52"/>
          <p:cNvCxnSpPr>
            <a:stCxn id="51" idx="2"/>
          </p:cNvCxnSpPr>
          <p:nvPr/>
        </p:nvCxnSpPr>
        <p:spPr>
          <a:xfrm>
            <a:off x="4450797" y="3198811"/>
            <a:ext cx="0" cy="357454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직사각형 53"/>
          <p:cNvSpPr/>
          <p:nvPr/>
        </p:nvSpPr>
        <p:spPr>
          <a:xfrm>
            <a:off x="3663981" y="3541763"/>
            <a:ext cx="157363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 dirty="0">
                <a:latin typeface="Arial" panose="020B0604020202020204" pitchFamily="34" charset="0"/>
              </a:rPr>
              <a:t>프로필사진 변경</a:t>
            </a:r>
            <a:endParaRPr lang="en-US" altLang="ko-KR" sz="1000" b="1" dirty="0">
              <a:latin typeface="Arial" panose="020B0604020202020204" pitchFamily="34" charset="0"/>
            </a:endParaRPr>
          </a:p>
          <a:p>
            <a:pPr algn="ctr"/>
            <a:r>
              <a:rPr lang="en-US" altLang="ko-KR" sz="1000" b="1" dirty="0">
                <a:latin typeface="Arial" panose="020B0604020202020204" pitchFamily="34" charset="0"/>
              </a:rPr>
              <a:t>(</a:t>
            </a:r>
            <a:r>
              <a:rPr lang="ko-KR" altLang="en-US" sz="1000" b="1" dirty="0" err="1">
                <a:latin typeface="Arial" panose="020B0604020202020204" pitchFamily="34" charset="0"/>
              </a:rPr>
              <a:t>변경시</a:t>
            </a:r>
            <a:r>
              <a:rPr lang="ko-KR" altLang="en-US" sz="1000" b="1" dirty="0">
                <a:latin typeface="Arial" panose="020B0604020202020204" pitchFamily="34" charset="0"/>
              </a:rPr>
              <a:t> </a:t>
            </a:r>
            <a:r>
              <a:rPr lang="ko-KR" altLang="en-US" sz="1000" b="1" dirty="0" err="1">
                <a:latin typeface="Arial" panose="020B0604020202020204" pitchFamily="34" charset="0"/>
              </a:rPr>
              <a:t>미리보기</a:t>
            </a:r>
            <a:r>
              <a:rPr lang="ko-KR" altLang="en-US" sz="1000" b="1" dirty="0">
                <a:latin typeface="Arial" panose="020B0604020202020204" pitchFamily="34" charset="0"/>
              </a:rPr>
              <a:t> 사진 즉시 반영</a:t>
            </a:r>
            <a:r>
              <a:rPr lang="en-US" altLang="ko-KR" sz="1000" b="1" dirty="0">
                <a:latin typeface="Arial" panose="020B060402020202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719108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453420" y="326870"/>
            <a:ext cx="5024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회원관리 </a:t>
            </a:r>
            <a:r>
              <a:rPr lang="en-US" altLang="ko-KR" b="1" dirty="0"/>
              <a:t>– </a:t>
            </a:r>
            <a:r>
              <a:rPr lang="ko-KR" altLang="en-US" b="1" dirty="0"/>
              <a:t>회원 정보 수정</a:t>
            </a:r>
            <a:r>
              <a:rPr lang="en-US" altLang="ko-KR" b="1" dirty="0"/>
              <a:t>(1) - </a:t>
            </a:r>
            <a:r>
              <a:rPr lang="ko-KR" altLang="en-US" b="1" dirty="0"/>
              <a:t>추가진행작업</a:t>
            </a:r>
            <a:endParaRPr lang="en-US" altLang="ko-KR" b="1" dirty="0"/>
          </a:p>
        </p:txBody>
      </p:sp>
      <p:sp>
        <p:nvSpPr>
          <p:cNvPr id="28" name="직사각형 27"/>
          <p:cNvSpPr/>
          <p:nvPr/>
        </p:nvSpPr>
        <p:spPr>
          <a:xfrm>
            <a:off x="6807162" y="491967"/>
            <a:ext cx="5243939" cy="62170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/>
              <a:t>&lt; </a:t>
            </a:r>
            <a:r>
              <a:rPr lang="ko-KR" altLang="en-US" b="1" dirty="0"/>
              <a:t>참고사항 </a:t>
            </a:r>
            <a:r>
              <a:rPr lang="en-US" altLang="ko-KR" b="1" dirty="0"/>
              <a:t>&gt;</a:t>
            </a:r>
          </a:p>
          <a:p>
            <a:pPr algn="ctr"/>
            <a:endParaRPr lang="en-US" altLang="ko-KR" b="1" dirty="0"/>
          </a:p>
          <a:p>
            <a:pPr marL="285750" indent="-285750">
              <a:buFontTx/>
              <a:buChar char="-"/>
            </a:pPr>
            <a:r>
              <a:rPr lang="ko-KR" altLang="en-US" b="1" dirty="0"/>
              <a:t>이름 </a:t>
            </a:r>
            <a:r>
              <a:rPr lang="en-US" altLang="ko-KR" b="1" dirty="0"/>
              <a:t>: </a:t>
            </a:r>
            <a:r>
              <a:rPr lang="en-US" altLang="ko-KR" b="1" dirty="0" err="1"/>
              <a:t>display_name</a:t>
            </a:r>
            <a:endParaRPr lang="en-US" altLang="ko-KR" b="1" dirty="0"/>
          </a:p>
          <a:p>
            <a:pPr marL="285750" indent="-285750">
              <a:buFontTx/>
              <a:buChar char="-"/>
            </a:pPr>
            <a:r>
              <a:rPr lang="ko-KR" altLang="en-US" b="1" dirty="0"/>
              <a:t>프로필사진 </a:t>
            </a:r>
            <a:r>
              <a:rPr lang="en-US" altLang="ko-KR" b="1" dirty="0"/>
              <a:t>: </a:t>
            </a:r>
            <a:r>
              <a:rPr lang="en-US" altLang="ko-KR" b="1" dirty="0" err="1"/>
              <a:t>profile_image_path</a:t>
            </a:r>
            <a:r>
              <a:rPr lang="en-US" altLang="ko-KR" b="1" dirty="0"/>
              <a:t>(URL)</a:t>
            </a:r>
          </a:p>
          <a:p>
            <a:pPr marL="285750" indent="-285750">
              <a:buFontTx/>
              <a:buChar char="-"/>
            </a:pPr>
            <a:endParaRPr lang="en-US" altLang="ko-KR" b="1" dirty="0"/>
          </a:p>
          <a:p>
            <a:pPr algn="ctr"/>
            <a:r>
              <a:rPr lang="en-US" altLang="ko-KR" b="1" dirty="0"/>
              <a:t>&lt;</a:t>
            </a:r>
            <a:r>
              <a:rPr lang="en-US" altLang="ko-KR" b="1" dirty="0" err="1"/>
              <a:t>meta_key</a:t>
            </a:r>
            <a:r>
              <a:rPr lang="en-US" altLang="ko-KR" b="1" dirty="0"/>
              <a:t> </a:t>
            </a:r>
            <a:r>
              <a:rPr lang="ko-KR" altLang="en-US" b="1" dirty="0"/>
              <a:t>값</a:t>
            </a:r>
            <a:r>
              <a:rPr lang="en-US" altLang="ko-KR" b="1" dirty="0"/>
              <a:t>&gt;</a:t>
            </a:r>
          </a:p>
          <a:p>
            <a:pPr marL="285750" indent="-285750">
              <a:buFontTx/>
              <a:buChar char="-"/>
            </a:pPr>
            <a:r>
              <a:rPr lang="ko-KR" altLang="en-US" b="1" dirty="0"/>
              <a:t>업종 </a:t>
            </a:r>
            <a:r>
              <a:rPr lang="en-US" altLang="ko-KR" b="1" dirty="0"/>
              <a:t>: </a:t>
            </a:r>
            <a:r>
              <a:rPr lang="en-US" altLang="ko-KR" b="1" dirty="0" err="1"/>
              <a:t>business_type</a:t>
            </a:r>
            <a:endParaRPr lang="en-US" altLang="ko-KR" b="1" dirty="0"/>
          </a:p>
          <a:p>
            <a:pPr marL="285750" indent="-285750">
              <a:buFontTx/>
              <a:buChar char="-"/>
            </a:pPr>
            <a:r>
              <a:rPr lang="ko-KR" altLang="en-US" b="1" dirty="0"/>
              <a:t>사업자등록번호 </a:t>
            </a:r>
            <a:r>
              <a:rPr lang="en-US" altLang="ko-KR" b="1" dirty="0"/>
              <a:t>: </a:t>
            </a:r>
            <a:r>
              <a:rPr lang="en-US" altLang="ko-KR" b="1" dirty="0" err="1"/>
              <a:t>registered_number</a:t>
            </a:r>
            <a:endParaRPr lang="en-US" altLang="ko-KR" b="1" dirty="0"/>
          </a:p>
          <a:p>
            <a:pPr marL="285750" indent="-285750">
              <a:buFontTx/>
              <a:buChar char="-"/>
            </a:pPr>
            <a:r>
              <a:rPr lang="ko-KR" altLang="en-US" b="1" dirty="0"/>
              <a:t>대표자명</a:t>
            </a:r>
            <a:r>
              <a:rPr lang="en-US" altLang="ko-KR" b="1" dirty="0"/>
              <a:t> : </a:t>
            </a:r>
            <a:r>
              <a:rPr lang="en-US" altLang="ko-KR" b="1" dirty="0" err="1"/>
              <a:t>owner_name</a:t>
            </a:r>
            <a:endParaRPr lang="en-US" altLang="ko-KR" b="1" dirty="0"/>
          </a:p>
          <a:p>
            <a:pPr marL="285750" indent="-285750">
              <a:buFontTx/>
              <a:buChar char="-"/>
            </a:pPr>
            <a:r>
              <a:rPr lang="ko-KR" altLang="en-US" b="1" dirty="0"/>
              <a:t>업체 주소 </a:t>
            </a:r>
            <a:r>
              <a:rPr lang="en-US" altLang="ko-KR" b="1" dirty="0"/>
              <a:t>: address {</a:t>
            </a:r>
          </a:p>
          <a:p>
            <a:r>
              <a:rPr lang="en-US" altLang="ko-KR" b="1" dirty="0"/>
              <a:t>       </a:t>
            </a:r>
            <a:r>
              <a:rPr lang="en-US" altLang="ko-KR" b="1" dirty="0" err="1"/>
              <a:t>post_code</a:t>
            </a:r>
            <a:r>
              <a:rPr lang="en-US" altLang="ko-KR" b="1" dirty="0"/>
              <a:t>: “54869”,</a:t>
            </a:r>
          </a:p>
          <a:p>
            <a:r>
              <a:rPr lang="en-US" altLang="ko-KR" b="1" dirty="0"/>
              <a:t>       addr1: “</a:t>
            </a:r>
            <a:r>
              <a:rPr lang="ko-KR" altLang="en-US" b="1" dirty="0"/>
              <a:t>전북 전주시 덕진구 백제대로</a:t>
            </a:r>
            <a:r>
              <a:rPr lang="en-US" altLang="ko-KR" b="1" dirty="0"/>
              <a:t>”,</a:t>
            </a:r>
          </a:p>
          <a:p>
            <a:r>
              <a:rPr lang="en-US" altLang="ko-KR" b="1" dirty="0"/>
              <a:t>       addr2: “</a:t>
            </a:r>
            <a:r>
              <a:rPr lang="ko-KR" altLang="en-US" b="1" dirty="0"/>
              <a:t>전북대학교 창업동아리 </a:t>
            </a:r>
            <a:r>
              <a:rPr lang="ko-KR" altLang="en-US" b="1" dirty="0" err="1"/>
              <a:t>아늑한집</a:t>
            </a:r>
            <a:r>
              <a:rPr lang="en-US" altLang="ko-KR" b="1" dirty="0"/>
              <a:t>”,</a:t>
            </a:r>
          </a:p>
          <a:p>
            <a:r>
              <a:rPr lang="en-US" altLang="ko-KR" b="1" dirty="0"/>
              <a:t>    }</a:t>
            </a:r>
          </a:p>
          <a:p>
            <a:pPr marL="285750" indent="-285750">
              <a:buFontTx/>
              <a:buChar char="-"/>
            </a:pPr>
            <a:r>
              <a:rPr lang="ko-KR" altLang="en-US" b="1" dirty="0" err="1"/>
              <a:t>소개글</a:t>
            </a:r>
            <a:r>
              <a:rPr lang="ko-KR" altLang="en-US" b="1" dirty="0"/>
              <a:t> </a:t>
            </a:r>
            <a:r>
              <a:rPr lang="en-US" altLang="ko-KR" b="1" dirty="0"/>
              <a:t>: </a:t>
            </a:r>
            <a:r>
              <a:rPr lang="en-US" altLang="ko-KR" b="1" dirty="0" err="1"/>
              <a:t>intro_comment</a:t>
            </a:r>
            <a:endParaRPr lang="en-US" altLang="ko-KR" b="1" dirty="0"/>
          </a:p>
          <a:p>
            <a:pPr marL="285750" indent="-285750">
              <a:buFontTx/>
              <a:buChar char="-"/>
            </a:pPr>
            <a:r>
              <a:rPr lang="ko-KR" altLang="en-US" b="1" dirty="0"/>
              <a:t>회원레벨 </a:t>
            </a:r>
            <a:r>
              <a:rPr lang="en-US" altLang="ko-KR" b="1" dirty="0"/>
              <a:t>: level</a:t>
            </a:r>
          </a:p>
          <a:p>
            <a:pPr marL="285750" indent="-285750">
              <a:buFontTx/>
              <a:buChar char="-"/>
            </a:pPr>
            <a:r>
              <a:rPr lang="ko-KR" altLang="en-US" b="1" dirty="0"/>
              <a:t>업종 </a:t>
            </a:r>
            <a:r>
              <a:rPr lang="en-US" altLang="ko-KR" b="1" dirty="0"/>
              <a:t>: </a:t>
            </a:r>
            <a:r>
              <a:rPr lang="ko-KR" altLang="en-US" b="1" dirty="0"/>
              <a:t>호텔</a:t>
            </a:r>
            <a:r>
              <a:rPr lang="en-US" altLang="ko-KR" b="1" dirty="0"/>
              <a:t>(HOTEL), </a:t>
            </a:r>
            <a:r>
              <a:rPr lang="ko-KR" altLang="en-US" b="1" dirty="0"/>
              <a:t>공인중개사</a:t>
            </a:r>
            <a:r>
              <a:rPr lang="en-US" altLang="ko-KR" b="1" dirty="0"/>
              <a:t>(ESTATE_AGENT), </a:t>
            </a:r>
            <a:r>
              <a:rPr lang="ko-KR" altLang="en-US" b="1" dirty="0"/>
              <a:t>건물주</a:t>
            </a:r>
            <a:r>
              <a:rPr lang="en-US" altLang="ko-KR" b="1" dirty="0"/>
              <a:t>(LANDLORD)</a:t>
            </a:r>
            <a:r>
              <a:rPr lang="ko-KR" altLang="en-US" b="1" dirty="0"/>
              <a:t>등</a:t>
            </a:r>
            <a:endParaRPr lang="en-US" altLang="ko-KR" b="1" dirty="0"/>
          </a:p>
          <a:p>
            <a:pPr marL="285750" indent="-285750">
              <a:buFontTx/>
              <a:buChar char="-"/>
            </a:pPr>
            <a:endParaRPr lang="en-US" altLang="ko-KR" b="1" dirty="0"/>
          </a:p>
          <a:p>
            <a:r>
              <a:rPr lang="en-US" altLang="ko-KR" sz="1400" b="1" u="sng" dirty="0"/>
              <a:t>- </a:t>
            </a:r>
            <a:r>
              <a:rPr lang="ko-KR" altLang="en-US" sz="1400" b="1" u="sng" dirty="0"/>
              <a:t>회원정보 </a:t>
            </a:r>
            <a:r>
              <a:rPr lang="ko-KR" altLang="en-US" sz="1400" b="1" u="sng" dirty="0" err="1"/>
              <a:t>수정시</a:t>
            </a:r>
            <a:r>
              <a:rPr lang="ko-KR" altLang="en-US" sz="1400" b="1" u="sng" dirty="0"/>
              <a:t> </a:t>
            </a:r>
            <a:r>
              <a:rPr lang="en-US" altLang="ko-KR" sz="1400" b="1" u="sng" dirty="0"/>
              <a:t>&lt;users&gt;</a:t>
            </a:r>
            <a:r>
              <a:rPr lang="ko-KR" altLang="en-US" sz="1400" b="1" u="sng" dirty="0"/>
              <a:t>와</a:t>
            </a:r>
            <a:r>
              <a:rPr lang="en-US" altLang="ko-KR" sz="1400" b="1" u="sng" dirty="0"/>
              <a:t>&lt;</a:t>
            </a:r>
            <a:r>
              <a:rPr lang="en-US" altLang="ko-KR" sz="1400" b="1" u="sng" dirty="0" err="1"/>
              <a:t>user_metas</a:t>
            </a:r>
            <a:r>
              <a:rPr lang="en-US" altLang="ko-KR" sz="1400" b="1" u="sng" dirty="0"/>
              <a:t>&gt;</a:t>
            </a:r>
          </a:p>
          <a:p>
            <a:r>
              <a:rPr lang="ko-KR" altLang="en-US" sz="1400" b="1" u="sng" dirty="0" err="1"/>
              <a:t>를</a:t>
            </a:r>
            <a:r>
              <a:rPr lang="ko-KR" altLang="en-US" sz="1400" b="1" u="sng" dirty="0"/>
              <a:t> </a:t>
            </a:r>
            <a:r>
              <a:rPr lang="ko-KR" altLang="en-US" sz="1400" b="1" u="sng" dirty="0" err="1"/>
              <a:t>트랜젝션으로</a:t>
            </a:r>
            <a:r>
              <a:rPr lang="ko-KR" altLang="en-US" sz="1400" b="1" u="sng" dirty="0"/>
              <a:t> 묶어준다</a:t>
            </a:r>
            <a:r>
              <a:rPr lang="en-US" altLang="ko-KR" sz="1400" b="1" u="sng" dirty="0"/>
              <a:t>.</a:t>
            </a:r>
          </a:p>
          <a:p>
            <a:r>
              <a:rPr lang="en-US" altLang="ko-KR" sz="1400" b="1" u="sng" dirty="0"/>
              <a:t>- </a:t>
            </a:r>
            <a:r>
              <a:rPr lang="ko-KR" altLang="en-US" sz="1400" b="1" u="sng" dirty="0"/>
              <a:t>프로필 사진의 경우 이미지 </a:t>
            </a:r>
            <a:r>
              <a:rPr lang="ko-KR" altLang="en-US" sz="1400" b="1" u="sng" dirty="0" err="1"/>
              <a:t>업로딩</a:t>
            </a:r>
            <a:r>
              <a:rPr lang="ko-KR" altLang="en-US" sz="1400" b="1" u="sng" dirty="0"/>
              <a:t> 제한을 둔다</a:t>
            </a:r>
            <a:r>
              <a:rPr lang="en-US" altLang="ko-KR" sz="1400" b="1" u="sng" dirty="0"/>
              <a:t>(</a:t>
            </a:r>
            <a:r>
              <a:rPr lang="ko-KR" altLang="en-US" sz="1400" b="1" u="sng" dirty="0"/>
              <a:t>향후 </a:t>
            </a:r>
            <a:r>
              <a:rPr lang="en-US" altLang="ko-KR" sz="1400" b="1" u="sng" dirty="0"/>
              <a:t>crop</a:t>
            </a:r>
            <a:r>
              <a:rPr lang="ko-KR" altLang="en-US" sz="1400" b="1" u="sng" dirty="0"/>
              <a:t>이나 자동으로 정사각형 </a:t>
            </a:r>
            <a:r>
              <a:rPr lang="en-US" altLang="ko-KR" sz="1400" b="1" u="sng" dirty="0"/>
              <a:t>&amp; </a:t>
            </a:r>
            <a:r>
              <a:rPr lang="ko-KR" altLang="en-US" sz="1400" b="1" u="sng" dirty="0" err="1"/>
              <a:t>리사이징</a:t>
            </a:r>
            <a:r>
              <a:rPr lang="ko-KR" altLang="en-US" sz="1400" b="1" u="sng" dirty="0"/>
              <a:t> 기능 추가</a:t>
            </a:r>
            <a:r>
              <a:rPr lang="en-US" altLang="ko-KR" sz="1400" b="1" u="sng" dirty="0"/>
              <a:t>)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420" y="890588"/>
            <a:ext cx="6354293" cy="4367212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5237615" y="1114425"/>
            <a:ext cx="1463223" cy="20716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직사각형 30"/>
          <p:cNvSpPr/>
          <p:nvPr/>
        </p:nvSpPr>
        <p:spPr>
          <a:xfrm>
            <a:off x="3865223" y="4888468"/>
            <a:ext cx="1372392" cy="36933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회원 탈퇴</a:t>
            </a:r>
          </a:p>
        </p:txBody>
      </p:sp>
      <p:sp>
        <p:nvSpPr>
          <p:cNvPr id="35" name="직사각형 34"/>
          <p:cNvSpPr/>
          <p:nvPr/>
        </p:nvSpPr>
        <p:spPr>
          <a:xfrm>
            <a:off x="1283579" y="4935433"/>
            <a:ext cx="748002" cy="36933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취소</a:t>
            </a:r>
          </a:p>
        </p:txBody>
      </p:sp>
      <p:cxnSp>
        <p:nvCxnSpPr>
          <p:cNvPr id="46" name="직선 화살표 연결선 45"/>
          <p:cNvCxnSpPr/>
          <p:nvPr/>
        </p:nvCxnSpPr>
        <p:spPr>
          <a:xfrm flipH="1">
            <a:off x="2948401" y="4935433"/>
            <a:ext cx="2" cy="496923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직사각형 46"/>
          <p:cNvSpPr/>
          <p:nvPr/>
        </p:nvSpPr>
        <p:spPr>
          <a:xfrm>
            <a:off x="1908524" y="5407272"/>
            <a:ext cx="207975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 dirty="0">
                <a:latin typeface="Arial" panose="020B0604020202020204" pitchFamily="34" charset="0"/>
              </a:rPr>
              <a:t>업종선택은</a:t>
            </a:r>
            <a:r>
              <a:rPr lang="en-US" altLang="ko-KR" sz="1000" b="1" dirty="0">
                <a:latin typeface="Arial" panose="020B0604020202020204" pitchFamily="34" charset="0"/>
              </a:rPr>
              <a:t> Select </a:t>
            </a:r>
            <a:r>
              <a:rPr lang="ko-KR" altLang="en-US" sz="1000" b="1" dirty="0">
                <a:latin typeface="Arial" panose="020B0604020202020204" pitchFamily="34" charset="0"/>
              </a:rPr>
              <a:t>태그 이용</a:t>
            </a:r>
            <a:endParaRPr lang="ko-KR" altLang="ko-KR" sz="1000" b="1" dirty="0">
              <a:latin typeface="Arial" panose="020B0604020202020204" pitchFamily="34" charset="0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2123444" y="1894754"/>
            <a:ext cx="646331" cy="230832"/>
          </a:xfrm>
          <a:prstGeom prst="rect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txBody>
          <a:bodyPr wrap="none">
            <a:spAutoFit/>
          </a:bodyPr>
          <a:lstStyle/>
          <a:p>
            <a:r>
              <a:rPr lang="ko-KR" altLang="en-US" sz="900">
                <a:solidFill>
                  <a:schemeClr val="bg1"/>
                </a:solidFill>
              </a:rPr>
              <a:t>사업장명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159320" y="929759"/>
            <a:ext cx="1372392" cy="36933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사업자회원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470512" y="3586166"/>
            <a:ext cx="118737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b="1" dirty="0">
                <a:latin typeface="Arial" panose="020B0604020202020204" pitchFamily="34" charset="0"/>
              </a:rPr>
              <a:t>Select Tag</a:t>
            </a:r>
            <a:endParaRPr lang="ko-KR" altLang="en-US" sz="1100" dirty="0"/>
          </a:p>
        </p:txBody>
      </p:sp>
      <p:sp>
        <p:nvSpPr>
          <p:cNvPr id="17" name="직사각형 16"/>
          <p:cNvSpPr/>
          <p:nvPr/>
        </p:nvSpPr>
        <p:spPr>
          <a:xfrm>
            <a:off x="3663980" y="2843161"/>
            <a:ext cx="1573634" cy="355650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8" name="직선 화살표 연결선 17"/>
          <p:cNvCxnSpPr>
            <a:stCxn id="17" idx="3"/>
            <a:endCxn id="19" idx="0"/>
          </p:cNvCxnSpPr>
          <p:nvPr/>
        </p:nvCxnSpPr>
        <p:spPr>
          <a:xfrm>
            <a:off x="5237614" y="3020986"/>
            <a:ext cx="782732" cy="272792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5233529" y="3293778"/>
            <a:ext cx="157363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 dirty="0">
                <a:latin typeface="Arial" panose="020B0604020202020204" pitchFamily="34" charset="0"/>
              </a:rPr>
              <a:t>프로필사진 변경</a:t>
            </a:r>
            <a:endParaRPr lang="en-US" altLang="ko-KR" sz="1000" b="1" dirty="0">
              <a:latin typeface="Arial" panose="020B0604020202020204" pitchFamily="34" charset="0"/>
            </a:endParaRPr>
          </a:p>
          <a:p>
            <a:pPr algn="ctr"/>
            <a:r>
              <a:rPr lang="en-US" altLang="ko-KR" sz="1000" b="1" dirty="0">
                <a:latin typeface="Arial" panose="020B0604020202020204" pitchFamily="34" charset="0"/>
              </a:rPr>
              <a:t>(</a:t>
            </a:r>
            <a:r>
              <a:rPr lang="ko-KR" altLang="en-US" sz="1000" b="1" dirty="0" err="1">
                <a:latin typeface="Arial" panose="020B0604020202020204" pitchFamily="34" charset="0"/>
              </a:rPr>
              <a:t>변경시</a:t>
            </a:r>
            <a:r>
              <a:rPr lang="ko-KR" altLang="en-US" sz="1000" b="1" dirty="0">
                <a:latin typeface="Arial" panose="020B0604020202020204" pitchFamily="34" charset="0"/>
              </a:rPr>
              <a:t> </a:t>
            </a:r>
            <a:r>
              <a:rPr lang="ko-KR" altLang="en-US" sz="1000" b="1" dirty="0" err="1">
                <a:latin typeface="Arial" panose="020B0604020202020204" pitchFamily="34" charset="0"/>
              </a:rPr>
              <a:t>미리보기</a:t>
            </a:r>
            <a:r>
              <a:rPr lang="ko-KR" altLang="en-US" sz="1000" b="1" dirty="0">
                <a:latin typeface="Arial" panose="020B0604020202020204" pitchFamily="34" charset="0"/>
              </a:rPr>
              <a:t> 사진 즉시 반영</a:t>
            </a:r>
            <a:r>
              <a:rPr lang="en-US" altLang="ko-KR" sz="1000" b="1" dirty="0">
                <a:latin typeface="Arial" panose="020B0604020202020204" pitchFamily="34" charset="0"/>
              </a:rPr>
              <a:t>)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453419" y="3942891"/>
            <a:ext cx="4127207" cy="447954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5" name="직선 화살표 연결선 24"/>
          <p:cNvCxnSpPr>
            <a:stCxn id="24" idx="3"/>
          </p:cNvCxnSpPr>
          <p:nvPr/>
        </p:nvCxnSpPr>
        <p:spPr>
          <a:xfrm>
            <a:off x="4580626" y="4166868"/>
            <a:ext cx="715993" cy="68702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/>
          <p:cNvSpPr/>
          <p:nvPr/>
        </p:nvSpPr>
        <p:spPr>
          <a:xfrm>
            <a:off x="5202533" y="3946676"/>
            <a:ext cx="166363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 dirty="0">
                <a:latin typeface="Arial" panose="020B0604020202020204" pitchFamily="34" charset="0"/>
              </a:rPr>
              <a:t>우편번호 기능추가</a:t>
            </a:r>
            <a:endParaRPr lang="en-US" altLang="ko-KR" sz="1000" b="1" dirty="0">
              <a:latin typeface="Arial" panose="020B0604020202020204" pitchFamily="34" charset="0"/>
            </a:endParaRPr>
          </a:p>
          <a:p>
            <a:pPr algn="ctr"/>
            <a:r>
              <a:rPr lang="en-US" altLang="ko-KR" sz="1000" b="1" dirty="0">
                <a:latin typeface="Arial" panose="020B0604020202020204" pitchFamily="34" charset="0"/>
              </a:rPr>
              <a:t>(</a:t>
            </a:r>
            <a:r>
              <a:rPr lang="en-US" altLang="ko-KR" sz="1000" b="1" dirty="0" err="1">
                <a:latin typeface="Arial" panose="020B0604020202020204" pitchFamily="34" charset="0"/>
              </a:rPr>
              <a:t>daum</a:t>
            </a:r>
            <a:r>
              <a:rPr lang="en-US" altLang="ko-KR" sz="1000" b="1" dirty="0">
                <a:latin typeface="Arial" panose="020B0604020202020204" pitchFamily="34" charset="0"/>
              </a:rPr>
              <a:t> </a:t>
            </a:r>
            <a:r>
              <a:rPr lang="ko-KR" altLang="en-US" sz="1000" b="1" dirty="0">
                <a:latin typeface="Arial" panose="020B0604020202020204" pitchFamily="34" charset="0"/>
              </a:rPr>
              <a:t>우편번호 </a:t>
            </a:r>
            <a:r>
              <a:rPr lang="en-US" altLang="ko-KR" sz="1000" b="1" dirty="0">
                <a:latin typeface="Arial" panose="020B0604020202020204" pitchFamily="34" charset="0"/>
              </a:rPr>
              <a:t>API </a:t>
            </a:r>
            <a:r>
              <a:rPr lang="ko-KR" altLang="en-US" sz="1000" b="1" dirty="0">
                <a:latin typeface="Arial" panose="020B0604020202020204" pitchFamily="34" charset="0"/>
              </a:rPr>
              <a:t>이용</a:t>
            </a:r>
            <a:r>
              <a:rPr lang="en-US" altLang="ko-KR" sz="1000" b="1" dirty="0">
                <a:latin typeface="Arial" panose="020B060402020202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622502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453420" y="326870"/>
            <a:ext cx="5188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내 정보 상세보기</a:t>
            </a:r>
            <a:r>
              <a:rPr lang="en-US" altLang="ko-KR" b="1" dirty="0"/>
              <a:t> (1) - </a:t>
            </a:r>
            <a:r>
              <a:rPr lang="ko-KR" altLang="en-US" b="1" dirty="0"/>
              <a:t>추가진행작업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7096586" y="231026"/>
            <a:ext cx="46353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참고 파일 </a:t>
            </a:r>
            <a:r>
              <a:rPr lang="en-US" altLang="ko-KR" dirty="0"/>
              <a:t>: contact-2.html, Contact-5.html, </a:t>
            </a:r>
          </a:p>
          <a:p>
            <a:r>
              <a:rPr lang="en-US" altLang="ko-KR" dirty="0"/>
              <a:t>About-me.html, about.html</a:t>
            </a:r>
          </a:p>
        </p:txBody>
      </p:sp>
      <p:sp>
        <p:nvSpPr>
          <p:cNvPr id="55" name="모서리가 둥근 직사각형 54"/>
          <p:cNvSpPr/>
          <p:nvPr/>
        </p:nvSpPr>
        <p:spPr>
          <a:xfrm>
            <a:off x="542090" y="4175834"/>
            <a:ext cx="6176453" cy="2720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footer</a:t>
            </a:r>
            <a:endParaRPr lang="ko-KR" altLang="en-US" dirty="0"/>
          </a:p>
        </p:txBody>
      </p:sp>
      <p:sp>
        <p:nvSpPr>
          <p:cNvPr id="123" name="직사각형 122"/>
          <p:cNvSpPr/>
          <p:nvPr/>
        </p:nvSpPr>
        <p:spPr>
          <a:xfrm>
            <a:off x="518499" y="1216223"/>
            <a:ext cx="6200045" cy="1833608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4" name="직사각형 123"/>
          <p:cNvSpPr/>
          <p:nvPr/>
        </p:nvSpPr>
        <p:spPr>
          <a:xfrm>
            <a:off x="6978927" y="1258101"/>
            <a:ext cx="97616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/>
              <a:t>profile.html</a:t>
            </a:r>
            <a:endParaRPr lang="ko-KR" altLang="en-US" sz="1200" dirty="0"/>
          </a:p>
        </p:txBody>
      </p:sp>
      <p:cxnSp>
        <p:nvCxnSpPr>
          <p:cNvPr id="125" name="직선 화살표 연결선 124"/>
          <p:cNvCxnSpPr>
            <a:stCxn id="30" idx="3"/>
            <a:endCxn id="124" idx="1"/>
          </p:cNvCxnSpPr>
          <p:nvPr/>
        </p:nvCxnSpPr>
        <p:spPr>
          <a:xfrm flipV="1">
            <a:off x="6731982" y="1396601"/>
            <a:ext cx="246945" cy="759044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그룹 31"/>
          <p:cNvGrpSpPr/>
          <p:nvPr/>
        </p:nvGrpSpPr>
        <p:grpSpPr>
          <a:xfrm>
            <a:off x="610223" y="955280"/>
            <a:ext cx="6121759" cy="2094550"/>
            <a:chOff x="610224" y="955280"/>
            <a:chExt cx="4432100" cy="1516436"/>
          </a:xfrm>
        </p:grpSpPr>
        <p:pic>
          <p:nvPicPr>
            <p:cNvPr id="63" name="그림 6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0224" y="955280"/>
              <a:ext cx="4422371" cy="190620"/>
            </a:xfrm>
            <a:prstGeom prst="rect">
              <a:avLst/>
            </a:prstGeom>
          </p:spPr>
        </p:pic>
        <p:pic>
          <p:nvPicPr>
            <p:cNvPr id="31" name="그림 3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0225" y="1250854"/>
              <a:ext cx="3566122" cy="500359"/>
            </a:xfrm>
            <a:prstGeom prst="rect">
              <a:avLst/>
            </a:prstGeom>
          </p:spPr>
        </p:pic>
        <p:pic>
          <p:nvPicPr>
            <p:cNvPr id="30" name="그림 2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08910" y="1176951"/>
              <a:ext cx="1333414" cy="1294765"/>
            </a:xfrm>
            <a:prstGeom prst="rect">
              <a:avLst/>
            </a:prstGeom>
          </p:spPr>
        </p:pic>
        <p:sp>
          <p:nvSpPr>
            <p:cNvPr id="93" name="TextBox 92"/>
            <p:cNvSpPr txBox="1"/>
            <p:nvPr/>
          </p:nvSpPr>
          <p:spPr>
            <a:xfrm>
              <a:off x="1021783" y="1485849"/>
              <a:ext cx="1821150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000" dirty="0" err="1"/>
                <a:t>user.meta_value.comment</a:t>
              </a:r>
              <a:endParaRPr lang="ko-KR" altLang="en-US" sz="1000" dirty="0"/>
            </a:p>
          </p:txBody>
        </p:sp>
        <p:sp>
          <p:nvSpPr>
            <p:cNvPr id="137" name="타원 136"/>
            <p:cNvSpPr/>
            <p:nvPr/>
          </p:nvSpPr>
          <p:spPr>
            <a:xfrm>
              <a:off x="2437882" y="1270297"/>
              <a:ext cx="847059" cy="283490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 err="1"/>
                <a:t>Member_type</a:t>
              </a:r>
              <a:endParaRPr lang="ko-KR" altLang="en-US" sz="800" b="1" dirty="0"/>
            </a:p>
          </p:txBody>
        </p:sp>
        <p:sp>
          <p:nvSpPr>
            <p:cNvPr id="138" name="타원 137"/>
            <p:cNvSpPr/>
            <p:nvPr/>
          </p:nvSpPr>
          <p:spPr>
            <a:xfrm>
              <a:off x="1837039" y="1724779"/>
              <a:ext cx="435615" cy="199317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/>
                <a:t>30</a:t>
              </a:r>
              <a:endParaRPr lang="ko-KR" altLang="en-US" sz="800" b="1" dirty="0"/>
            </a:p>
          </p:txBody>
        </p:sp>
        <p:pic>
          <p:nvPicPr>
            <p:cNvPr id="139" name="그림 138"/>
            <p:cNvPicPr>
              <a:picLocks noChangeAspect="1"/>
            </p:cNvPicPr>
            <p:nvPr/>
          </p:nvPicPr>
          <p:blipFill rotWithShape="1">
            <a:blip r:embed="rId5"/>
            <a:srcRect r="45924" b="14153"/>
            <a:stretch/>
          </p:blipFill>
          <p:spPr>
            <a:xfrm>
              <a:off x="1654844" y="1735845"/>
              <a:ext cx="264935" cy="179894"/>
            </a:xfrm>
            <a:prstGeom prst="rect">
              <a:avLst/>
            </a:prstGeom>
          </p:spPr>
        </p:pic>
        <p:sp>
          <p:nvSpPr>
            <p:cNvPr id="140" name="TextBox 139"/>
            <p:cNvSpPr txBox="1"/>
            <p:nvPr/>
          </p:nvSpPr>
          <p:spPr>
            <a:xfrm>
              <a:off x="2375003" y="1747090"/>
              <a:ext cx="321620" cy="17826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z="1000" dirty="0"/>
                <a:t>레벨</a:t>
              </a:r>
            </a:p>
          </p:txBody>
        </p:sp>
        <p:sp>
          <p:nvSpPr>
            <p:cNvPr id="141" name="타원 140"/>
            <p:cNvSpPr/>
            <p:nvPr/>
          </p:nvSpPr>
          <p:spPr>
            <a:xfrm>
              <a:off x="2642379" y="1724914"/>
              <a:ext cx="435615" cy="199183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/>
                <a:t>7</a:t>
              </a:r>
              <a:endParaRPr lang="ko-KR" altLang="en-US" sz="800" b="1" dirty="0"/>
            </a:p>
          </p:txBody>
        </p:sp>
        <p:sp>
          <p:nvSpPr>
            <p:cNvPr id="142" name="TextBox 141"/>
            <p:cNvSpPr txBox="1"/>
            <p:nvPr/>
          </p:nvSpPr>
          <p:spPr>
            <a:xfrm>
              <a:off x="963993" y="1732070"/>
              <a:ext cx="659038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/>
                <a:t>6 posts</a:t>
              </a:r>
              <a:endParaRPr lang="ko-KR" altLang="en-US" sz="1000" b="1" dirty="0"/>
            </a:p>
          </p:txBody>
        </p:sp>
      </p:grpSp>
      <p:pic>
        <p:nvPicPr>
          <p:cNvPr id="34" name="그림 3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8357" y="2464503"/>
            <a:ext cx="4321871" cy="275413"/>
          </a:xfrm>
          <a:prstGeom prst="rect">
            <a:avLst/>
          </a:prstGeom>
        </p:spPr>
      </p:pic>
      <p:sp>
        <p:nvSpPr>
          <p:cNvPr id="143" name="직사각형 142"/>
          <p:cNvSpPr/>
          <p:nvPr/>
        </p:nvSpPr>
        <p:spPr>
          <a:xfrm>
            <a:off x="7185804" y="1216222"/>
            <a:ext cx="4850421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/>
              <a:t>&lt; </a:t>
            </a:r>
            <a:r>
              <a:rPr lang="ko-KR" altLang="en-US" b="1" dirty="0"/>
              <a:t>참고사항 </a:t>
            </a:r>
            <a:r>
              <a:rPr lang="en-US" altLang="ko-KR" b="1" dirty="0"/>
              <a:t>&gt;</a:t>
            </a:r>
          </a:p>
          <a:p>
            <a:pPr algn="ctr"/>
            <a:endParaRPr lang="en-US" altLang="ko-KR" b="1" dirty="0"/>
          </a:p>
          <a:p>
            <a:pPr marL="285750" indent="-285750">
              <a:buFontTx/>
              <a:buChar char="-"/>
            </a:pPr>
            <a:r>
              <a:rPr lang="en-US" altLang="ko-KR" sz="1400" b="1" dirty="0"/>
              <a:t>Follower(</a:t>
            </a:r>
            <a:r>
              <a:rPr lang="ko-KR" altLang="en-US" sz="1400" b="1" dirty="0"/>
              <a:t>나를 </a:t>
            </a:r>
            <a:r>
              <a:rPr lang="ko-KR" altLang="en-US" sz="1400" b="1" dirty="0" err="1"/>
              <a:t>팔로워한</a:t>
            </a:r>
            <a:r>
              <a:rPr lang="ko-KR" altLang="en-US" sz="1400" b="1" dirty="0"/>
              <a:t> 사람</a:t>
            </a:r>
            <a:r>
              <a:rPr lang="en-US" altLang="ko-KR" sz="1400" b="1" dirty="0"/>
              <a:t>), following(</a:t>
            </a:r>
            <a:r>
              <a:rPr lang="ko-KR" altLang="en-US" sz="1400" b="1" dirty="0"/>
              <a:t>내가 </a:t>
            </a:r>
            <a:r>
              <a:rPr lang="ko-KR" altLang="en-US" sz="1400" b="1" dirty="0" err="1"/>
              <a:t>팔로워한</a:t>
            </a:r>
            <a:r>
              <a:rPr lang="ko-KR" altLang="en-US" sz="1400" b="1" dirty="0"/>
              <a:t> 사람</a:t>
            </a:r>
            <a:r>
              <a:rPr lang="en-US" altLang="ko-KR" sz="1400" b="1" dirty="0"/>
              <a:t>), posts(</a:t>
            </a:r>
            <a:r>
              <a:rPr lang="ko-KR" altLang="en-US" sz="1400" b="1" dirty="0"/>
              <a:t>내 </a:t>
            </a:r>
            <a:r>
              <a:rPr lang="ko-KR" altLang="en-US" sz="1400" b="1" dirty="0" err="1"/>
              <a:t>작성글</a:t>
            </a:r>
            <a:r>
              <a:rPr lang="en-US" altLang="ko-KR" sz="1400" b="1" dirty="0"/>
              <a:t>), replies(</a:t>
            </a:r>
            <a:r>
              <a:rPr lang="ko-KR" altLang="en-US" sz="1400" b="1" dirty="0"/>
              <a:t>게시물별 </a:t>
            </a:r>
            <a:r>
              <a:rPr lang="ko-KR" altLang="en-US" sz="1400" b="1" dirty="0" err="1"/>
              <a:t>댓글</a:t>
            </a:r>
            <a:r>
              <a:rPr lang="en-US" altLang="ko-KR" sz="1400" b="1" dirty="0"/>
              <a:t>), </a:t>
            </a:r>
            <a:r>
              <a:rPr lang="en-US" altLang="ko-KR" sz="1400" b="1" dirty="0" err="1"/>
              <a:t>likeposts</a:t>
            </a:r>
            <a:r>
              <a:rPr lang="en-US" altLang="ko-KR" sz="1400" b="1" dirty="0"/>
              <a:t>(</a:t>
            </a:r>
            <a:r>
              <a:rPr lang="ko-KR" altLang="en-US" sz="1400" b="1" dirty="0" err="1"/>
              <a:t>좋아요를</a:t>
            </a:r>
            <a:r>
              <a:rPr lang="ko-KR" altLang="en-US" sz="1400" b="1" dirty="0"/>
              <a:t> 누른 글</a:t>
            </a:r>
            <a:r>
              <a:rPr lang="en-US" altLang="ko-KR" sz="1400" b="1" dirty="0"/>
              <a:t>)</a:t>
            </a:r>
          </a:p>
          <a:p>
            <a:pPr marL="285750" indent="-285750">
              <a:buFontTx/>
              <a:buChar char="-"/>
            </a:pPr>
            <a:r>
              <a:rPr lang="ko-KR" altLang="en-US" sz="1400" b="1" dirty="0"/>
              <a:t>프로필사진 </a:t>
            </a:r>
            <a:r>
              <a:rPr lang="en-US" altLang="ko-KR" sz="1400" b="1" dirty="0"/>
              <a:t>: </a:t>
            </a:r>
            <a:r>
              <a:rPr lang="en-US" altLang="ko-KR" sz="1400" b="1" dirty="0" err="1"/>
              <a:t>profile_image_path</a:t>
            </a:r>
            <a:r>
              <a:rPr lang="en-US" altLang="ko-KR" sz="1400" b="1" dirty="0"/>
              <a:t>(URL)</a:t>
            </a:r>
          </a:p>
          <a:p>
            <a:pPr marL="285750" indent="-285750">
              <a:buFontTx/>
              <a:buChar char="-"/>
            </a:pPr>
            <a:r>
              <a:rPr lang="ko-KR" altLang="en-US" sz="1400" b="1" dirty="0"/>
              <a:t>사진을 올리면 </a:t>
            </a:r>
            <a:r>
              <a:rPr lang="ko-KR" altLang="en-US" sz="1400" b="1" dirty="0" err="1"/>
              <a:t>인스타나</a:t>
            </a:r>
            <a:r>
              <a:rPr lang="ko-KR" altLang="en-US" sz="1400" b="1" dirty="0"/>
              <a:t> </a:t>
            </a:r>
            <a:r>
              <a:rPr lang="ko-KR" altLang="en-US" sz="1400" b="1" dirty="0" err="1"/>
              <a:t>페이스북에</a:t>
            </a:r>
            <a:r>
              <a:rPr lang="ko-KR" altLang="en-US" sz="1400" b="1" dirty="0"/>
              <a:t> 동시에 올라갈 수 있도록 하는 것도 </a:t>
            </a:r>
            <a:r>
              <a:rPr lang="ko-KR" altLang="en-US" sz="1400" b="1" dirty="0" err="1"/>
              <a:t>좋을듯</a:t>
            </a:r>
            <a:r>
              <a:rPr lang="en-US" altLang="ko-KR" sz="1400" b="1" dirty="0"/>
              <a:t>!</a:t>
            </a:r>
          </a:p>
        </p:txBody>
      </p:sp>
      <p:cxnSp>
        <p:nvCxnSpPr>
          <p:cNvPr id="147" name="직선 화살표 연결선 146"/>
          <p:cNvCxnSpPr>
            <a:stCxn id="149" idx="2"/>
          </p:cNvCxnSpPr>
          <p:nvPr/>
        </p:nvCxnSpPr>
        <p:spPr>
          <a:xfrm>
            <a:off x="2501400" y="2325934"/>
            <a:ext cx="633243" cy="96208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직사각형 147"/>
          <p:cNvSpPr/>
          <p:nvPr/>
        </p:nvSpPr>
        <p:spPr>
          <a:xfrm>
            <a:off x="3047792" y="2309898"/>
            <a:ext cx="157927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/>
              <a:t>나를 좋아한 사람 수</a:t>
            </a:r>
          </a:p>
        </p:txBody>
      </p:sp>
      <p:sp>
        <p:nvSpPr>
          <p:cNvPr id="149" name="직사각형 148"/>
          <p:cNvSpPr/>
          <p:nvPr/>
        </p:nvSpPr>
        <p:spPr>
          <a:xfrm>
            <a:off x="2081595" y="2004547"/>
            <a:ext cx="839610" cy="321387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0" name="직사각형 149"/>
          <p:cNvSpPr/>
          <p:nvPr/>
        </p:nvSpPr>
        <p:spPr>
          <a:xfrm>
            <a:off x="1060562" y="2477434"/>
            <a:ext cx="662361" cy="215444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altLang="ko-KR" sz="800" b="1" dirty="0"/>
              <a:t>Following</a:t>
            </a:r>
            <a:endParaRPr lang="ko-KR" altLang="en-US" sz="800" dirty="0"/>
          </a:p>
        </p:txBody>
      </p:sp>
      <p:sp>
        <p:nvSpPr>
          <p:cNvPr id="151" name="직사각형 150"/>
          <p:cNvSpPr/>
          <p:nvPr/>
        </p:nvSpPr>
        <p:spPr>
          <a:xfrm>
            <a:off x="1679828" y="2485889"/>
            <a:ext cx="449162" cy="215444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altLang="ko-KR" sz="800" b="1" dirty="0"/>
              <a:t>posts</a:t>
            </a:r>
            <a:endParaRPr lang="ko-KR" altLang="en-US" sz="800" dirty="0"/>
          </a:p>
        </p:txBody>
      </p:sp>
      <p:sp>
        <p:nvSpPr>
          <p:cNvPr id="65" name="직사각형 64"/>
          <p:cNvSpPr/>
          <p:nvPr/>
        </p:nvSpPr>
        <p:spPr>
          <a:xfrm>
            <a:off x="2094378" y="2487851"/>
            <a:ext cx="506870" cy="215444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altLang="ko-KR" sz="800" b="1" dirty="0"/>
              <a:t>replies</a:t>
            </a:r>
            <a:endParaRPr lang="ko-KR" altLang="en-US" sz="800" dirty="0"/>
          </a:p>
        </p:txBody>
      </p:sp>
      <p:sp>
        <p:nvSpPr>
          <p:cNvPr id="66" name="직사각형 65"/>
          <p:cNvSpPr/>
          <p:nvPr/>
        </p:nvSpPr>
        <p:spPr>
          <a:xfrm>
            <a:off x="2500445" y="2485889"/>
            <a:ext cx="620683" cy="215444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altLang="ko-KR" sz="800" b="1" dirty="0" err="1"/>
              <a:t>likeposts</a:t>
            </a:r>
            <a:endParaRPr lang="ko-KR" altLang="en-US" sz="800" dirty="0"/>
          </a:p>
        </p:txBody>
      </p:sp>
      <p:sp>
        <p:nvSpPr>
          <p:cNvPr id="42" name="직사각형 41"/>
          <p:cNvSpPr/>
          <p:nvPr/>
        </p:nvSpPr>
        <p:spPr>
          <a:xfrm>
            <a:off x="518499" y="2481030"/>
            <a:ext cx="603050" cy="2154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altLang="ko-KR" sz="800" b="1" dirty="0"/>
              <a:t>Follower</a:t>
            </a:r>
            <a:endParaRPr lang="ko-KR" altLang="en-US" sz="8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8499" y="2733342"/>
            <a:ext cx="4371729" cy="102327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2091" y="3213963"/>
            <a:ext cx="4348137" cy="38432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7419" y="3576142"/>
            <a:ext cx="4372809" cy="372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3255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453420" y="326870"/>
            <a:ext cx="5188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내 정보 상세보기</a:t>
            </a:r>
            <a:r>
              <a:rPr lang="en-US" altLang="ko-KR" b="1" dirty="0"/>
              <a:t> (1) - </a:t>
            </a:r>
            <a:r>
              <a:rPr lang="ko-KR" altLang="en-US" b="1" dirty="0"/>
              <a:t>추가진행작업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7096586" y="231026"/>
            <a:ext cx="46353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참고 파일 </a:t>
            </a:r>
            <a:r>
              <a:rPr lang="en-US" altLang="ko-KR" dirty="0"/>
              <a:t>: contact-2.html, Contact-5.html, </a:t>
            </a:r>
          </a:p>
          <a:p>
            <a:r>
              <a:rPr lang="en-US" altLang="ko-KR" dirty="0"/>
              <a:t>About-me.html, about.html</a:t>
            </a:r>
          </a:p>
        </p:txBody>
      </p:sp>
      <p:sp>
        <p:nvSpPr>
          <p:cNvPr id="123" name="직사각형 122"/>
          <p:cNvSpPr/>
          <p:nvPr/>
        </p:nvSpPr>
        <p:spPr>
          <a:xfrm>
            <a:off x="518499" y="1216223"/>
            <a:ext cx="6200045" cy="1833608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4" name="직사각형 123"/>
          <p:cNvSpPr/>
          <p:nvPr/>
        </p:nvSpPr>
        <p:spPr>
          <a:xfrm>
            <a:off x="6978927" y="1258101"/>
            <a:ext cx="97616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/>
              <a:t>profile.html</a:t>
            </a:r>
            <a:endParaRPr lang="ko-KR" altLang="en-US" sz="1200" dirty="0"/>
          </a:p>
        </p:txBody>
      </p:sp>
      <p:cxnSp>
        <p:nvCxnSpPr>
          <p:cNvPr id="125" name="직선 화살표 연결선 124"/>
          <p:cNvCxnSpPr>
            <a:endCxn id="124" idx="1"/>
          </p:cNvCxnSpPr>
          <p:nvPr/>
        </p:nvCxnSpPr>
        <p:spPr>
          <a:xfrm flipV="1">
            <a:off x="6731982" y="1396601"/>
            <a:ext cx="246945" cy="759044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그룹 31"/>
          <p:cNvGrpSpPr/>
          <p:nvPr/>
        </p:nvGrpSpPr>
        <p:grpSpPr>
          <a:xfrm>
            <a:off x="610223" y="955280"/>
            <a:ext cx="6108321" cy="1413016"/>
            <a:chOff x="610224" y="955280"/>
            <a:chExt cx="4422371" cy="1023011"/>
          </a:xfrm>
        </p:grpSpPr>
        <p:pic>
          <p:nvPicPr>
            <p:cNvPr id="63" name="그림 6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0224" y="955280"/>
              <a:ext cx="4422371" cy="190620"/>
            </a:xfrm>
            <a:prstGeom prst="rect">
              <a:avLst/>
            </a:prstGeom>
          </p:spPr>
        </p:pic>
        <p:pic>
          <p:nvPicPr>
            <p:cNvPr id="31" name="그림 3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0225" y="1250854"/>
              <a:ext cx="3566122" cy="500359"/>
            </a:xfrm>
            <a:prstGeom prst="rect">
              <a:avLst/>
            </a:prstGeom>
          </p:spPr>
        </p:pic>
        <p:sp>
          <p:nvSpPr>
            <p:cNvPr id="93" name="TextBox 92"/>
            <p:cNvSpPr txBox="1"/>
            <p:nvPr/>
          </p:nvSpPr>
          <p:spPr>
            <a:xfrm>
              <a:off x="1021783" y="1485849"/>
              <a:ext cx="1821150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000" dirty="0" err="1"/>
                <a:t>user.meta_value.comment</a:t>
              </a:r>
              <a:endParaRPr lang="ko-KR" altLang="en-US" sz="1000" dirty="0"/>
            </a:p>
          </p:txBody>
        </p:sp>
        <p:sp>
          <p:nvSpPr>
            <p:cNvPr id="137" name="타원 136"/>
            <p:cNvSpPr/>
            <p:nvPr/>
          </p:nvSpPr>
          <p:spPr>
            <a:xfrm>
              <a:off x="2437882" y="1270297"/>
              <a:ext cx="847059" cy="283490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 err="1"/>
                <a:t>Member_type</a:t>
              </a:r>
              <a:endParaRPr lang="ko-KR" altLang="en-US" sz="800" b="1" dirty="0"/>
            </a:p>
          </p:txBody>
        </p:sp>
        <p:sp>
          <p:nvSpPr>
            <p:cNvPr id="138" name="타원 137"/>
            <p:cNvSpPr/>
            <p:nvPr/>
          </p:nvSpPr>
          <p:spPr>
            <a:xfrm>
              <a:off x="1837039" y="1724779"/>
              <a:ext cx="435615" cy="199317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/>
                <a:t>30</a:t>
              </a:r>
              <a:endParaRPr lang="ko-KR" altLang="en-US" sz="800" b="1" dirty="0"/>
            </a:p>
          </p:txBody>
        </p:sp>
        <p:pic>
          <p:nvPicPr>
            <p:cNvPr id="139" name="그림 138"/>
            <p:cNvPicPr>
              <a:picLocks noChangeAspect="1"/>
            </p:cNvPicPr>
            <p:nvPr/>
          </p:nvPicPr>
          <p:blipFill rotWithShape="1">
            <a:blip r:embed="rId4"/>
            <a:srcRect r="45924" b="14153"/>
            <a:stretch/>
          </p:blipFill>
          <p:spPr>
            <a:xfrm>
              <a:off x="1654844" y="1735845"/>
              <a:ext cx="264935" cy="179894"/>
            </a:xfrm>
            <a:prstGeom prst="rect">
              <a:avLst/>
            </a:prstGeom>
          </p:spPr>
        </p:pic>
        <p:sp>
          <p:nvSpPr>
            <p:cNvPr id="140" name="TextBox 139"/>
            <p:cNvSpPr txBox="1"/>
            <p:nvPr/>
          </p:nvSpPr>
          <p:spPr>
            <a:xfrm>
              <a:off x="2375003" y="1747090"/>
              <a:ext cx="321620" cy="17826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z="1000" dirty="0"/>
                <a:t>레벨</a:t>
              </a:r>
            </a:p>
          </p:txBody>
        </p:sp>
        <p:sp>
          <p:nvSpPr>
            <p:cNvPr id="141" name="타원 140"/>
            <p:cNvSpPr/>
            <p:nvPr/>
          </p:nvSpPr>
          <p:spPr>
            <a:xfrm>
              <a:off x="2642379" y="1724914"/>
              <a:ext cx="435615" cy="199183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/>
                <a:t>7</a:t>
              </a:r>
              <a:endParaRPr lang="ko-KR" altLang="en-US" sz="800" b="1" dirty="0"/>
            </a:p>
          </p:txBody>
        </p:sp>
        <p:sp>
          <p:nvSpPr>
            <p:cNvPr id="142" name="TextBox 141"/>
            <p:cNvSpPr txBox="1"/>
            <p:nvPr/>
          </p:nvSpPr>
          <p:spPr>
            <a:xfrm>
              <a:off x="963993" y="1732070"/>
              <a:ext cx="659038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/>
                <a:t>6 posts</a:t>
              </a:r>
              <a:endParaRPr lang="ko-KR" altLang="en-US" sz="1000" b="1" dirty="0"/>
            </a:p>
          </p:txBody>
        </p:sp>
      </p:grpSp>
      <p:pic>
        <p:nvPicPr>
          <p:cNvPr id="34" name="그림 3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357" y="2464503"/>
            <a:ext cx="4321871" cy="275413"/>
          </a:xfrm>
          <a:prstGeom prst="rect">
            <a:avLst/>
          </a:prstGeom>
        </p:spPr>
      </p:pic>
      <p:sp>
        <p:nvSpPr>
          <p:cNvPr id="143" name="직사각형 142"/>
          <p:cNvSpPr/>
          <p:nvPr/>
        </p:nvSpPr>
        <p:spPr>
          <a:xfrm>
            <a:off x="7185804" y="1216222"/>
            <a:ext cx="4850421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/>
              <a:t>&lt; </a:t>
            </a:r>
            <a:r>
              <a:rPr lang="ko-KR" altLang="en-US" b="1" dirty="0"/>
              <a:t>참고사항 </a:t>
            </a:r>
            <a:r>
              <a:rPr lang="en-US" altLang="ko-KR" b="1" dirty="0"/>
              <a:t>&gt;</a:t>
            </a:r>
          </a:p>
          <a:p>
            <a:pPr algn="ctr"/>
            <a:endParaRPr lang="en-US" altLang="ko-KR" b="1" dirty="0"/>
          </a:p>
          <a:p>
            <a:pPr marL="285750" indent="-285750">
              <a:buFontTx/>
              <a:buChar char="-"/>
            </a:pPr>
            <a:r>
              <a:rPr lang="en-US" altLang="ko-KR" sz="1400" b="1" dirty="0"/>
              <a:t>Follower(</a:t>
            </a:r>
            <a:r>
              <a:rPr lang="ko-KR" altLang="en-US" sz="1400" b="1" dirty="0"/>
              <a:t>나를 </a:t>
            </a:r>
            <a:r>
              <a:rPr lang="ko-KR" altLang="en-US" sz="1400" b="1" dirty="0" err="1"/>
              <a:t>팔로워한</a:t>
            </a:r>
            <a:r>
              <a:rPr lang="ko-KR" altLang="en-US" sz="1400" b="1" dirty="0"/>
              <a:t> 사람</a:t>
            </a:r>
            <a:r>
              <a:rPr lang="en-US" altLang="ko-KR" sz="1400" b="1" dirty="0"/>
              <a:t>), following(</a:t>
            </a:r>
            <a:r>
              <a:rPr lang="ko-KR" altLang="en-US" sz="1400" b="1" dirty="0"/>
              <a:t>내가 </a:t>
            </a:r>
            <a:r>
              <a:rPr lang="ko-KR" altLang="en-US" sz="1400" b="1" dirty="0" err="1"/>
              <a:t>팔로워한</a:t>
            </a:r>
            <a:r>
              <a:rPr lang="ko-KR" altLang="en-US" sz="1400" b="1" dirty="0"/>
              <a:t> 사람</a:t>
            </a:r>
            <a:r>
              <a:rPr lang="en-US" altLang="ko-KR" sz="1400" b="1" dirty="0"/>
              <a:t>), posts(</a:t>
            </a:r>
            <a:r>
              <a:rPr lang="ko-KR" altLang="en-US" sz="1400" b="1" dirty="0"/>
              <a:t>내 </a:t>
            </a:r>
            <a:r>
              <a:rPr lang="ko-KR" altLang="en-US" sz="1400" b="1" dirty="0" err="1"/>
              <a:t>작성글</a:t>
            </a:r>
            <a:r>
              <a:rPr lang="en-US" altLang="ko-KR" sz="1400" b="1" dirty="0"/>
              <a:t>), replies(</a:t>
            </a:r>
            <a:r>
              <a:rPr lang="ko-KR" altLang="en-US" sz="1400" b="1" dirty="0"/>
              <a:t>게시물별 </a:t>
            </a:r>
            <a:r>
              <a:rPr lang="ko-KR" altLang="en-US" sz="1400" b="1" dirty="0" err="1"/>
              <a:t>댓글</a:t>
            </a:r>
            <a:r>
              <a:rPr lang="en-US" altLang="ko-KR" sz="1400" b="1" dirty="0"/>
              <a:t>), </a:t>
            </a:r>
            <a:r>
              <a:rPr lang="en-US" altLang="ko-KR" sz="1400" b="1" dirty="0" err="1"/>
              <a:t>likeposts</a:t>
            </a:r>
            <a:r>
              <a:rPr lang="en-US" altLang="ko-KR" sz="1400" b="1" dirty="0"/>
              <a:t>(</a:t>
            </a:r>
            <a:r>
              <a:rPr lang="ko-KR" altLang="en-US" sz="1400" b="1" dirty="0" err="1"/>
              <a:t>좋아요를</a:t>
            </a:r>
            <a:r>
              <a:rPr lang="ko-KR" altLang="en-US" sz="1400" b="1" dirty="0"/>
              <a:t> 누른 글</a:t>
            </a:r>
            <a:r>
              <a:rPr lang="en-US" altLang="ko-KR" sz="1400" b="1" dirty="0"/>
              <a:t>)</a:t>
            </a:r>
          </a:p>
          <a:p>
            <a:pPr marL="285750" indent="-285750">
              <a:buFontTx/>
              <a:buChar char="-"/>
            </a:pPr>
            <a:r>
              <a:rPr lang="ko-KR" altLang="en-US" sz="1400" b="1" dirty="0"/>
              <a:t>프로필사진 </a:t>
            </a:r>
            <a:r>
              <a:rPr lang="en-US" altLang="ko-KR" sz="1400" b="1" dirty="0"/>
              <a:t>: </a:t>
            </a:r>
            <a:r>
              <a:rPr lang="en-US" altLang="ko-KR" sz="1400" b="1" dirty="0" err="1"/>
              <a:t>profile_image_path</a:t>
            </a:r>
            <a:r>
              <a:rPr lang="en-US" altLang="ko-KR" sz="1400" b="1" dirty="0"/>
              <a:t>(URL)</a:t>
            </a:r>
          </a:p>
          <a:p>
            <a:pPr marL="285750" indent="-285750">
              <a:buFontTx/>
              <a:buChar char="-"/>
            </a:pPr>
            <a:r>
              <a:rPr lang="ko-KR" altLang="en-US" sz="1400" b="1" dirty="0"/>
              <a:t>사진을 올리면 </a:t>
            </a:r>
            <a:r>
              <a:rPr lang="ko-KR" altLang="en-US" sz="1400" b="1" dirty="0" err="1"/>
              <a:t>인스타나</a:t>
            </a:r>
            <a:r>
              <a:rPr lang="ko-KR" altLang="en-US" sz="1400" b="1" dirty="0"/>
              <a:t> </a:t>
            </a:r>
            <a:r>
              <a:rPr lang="ko-KR" altLang="en-US" sz="1400" b="1" dirty="0" err="1"/>
              <a:t>페이스북에</a:t>
            </a:r>
            <a:r>
              <a:rPr lang="ko-KR" altLang="en-US" sz="1400" b="1" dirty="0"/>
              <a:t> 동시에 올라갈 수 있도록 하는 것도 </a:t>
            </a:r>
            <a:r>
              <a:rPr lang="ko-KR" altLang="en-US" sz="1400" b="1" dirty="0" err="1"/>
              <a:t>좋을듯</a:t>
            </a:r>
            <a:r>
              <a:rPr lang="en-US" altLang="ko-KR" sz="1400" b="1" dirty="0"/>
              <a:t>!</a:t>
            </a:r>
          </a:p>
        </p:txBody>
      </p:sp>
      <p:cxnSp>
        <p:nvCxnSpPr>
          <p:cNvPr id="147" name="직선 화살표 연결선 146"/>
          <p:cNvCxnSpPr>
            <a:stCxn id="149" idx="2"/>
          </p:cNvCxnSpPr>
          <p:nvPr/>
        </p:nvCxnSpPr>
        <p:spPr>
          <a:xfrm>
            <a:off x="2501400" y="2325934"/>
            <a:ext cx="633243" cy="96208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직사각형 147"/>
          <p:cNvSpPr/>
          <p:nvPr/>
        </p:nvSpPr>
        <p:spPr>
          <a:xfrm>
            <a:off x="3047792" y="2309898"/>
            <a:ext cx="157927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/>
              <a:t>나를 좋아한 사람 수</a:t>
            </a:r>
          </a:p>
        </p:txBody>
      </p:sp>
      <p:sp>
        <p:nvSpPr>
          <p:cNvPr id="149" name="직사각형 148"/>
          <p:cNvSpPr/>
          <p:nvPr/>
        </p:nvSpPr>
        <p:spPr>
          <a:xfrm>
            <a:off x="2081595" y="2004547"/>
            <a:ext cx="839610" cy="321387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직사각형 41"/>
          <p:cNvSpPr/>
          <p:nvPr/>
        </p:nvSpPr>
        <p:spPr>
          <a:xfrm>
            <a:off x="518499" y="2481030"/>
            <a:ext cx="603050" cy="2154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>
            <a:spAutoFit/>
          </a:bodyPr>
          <a:lstStyle/>
          <a:p>
            <a:r>
              <a:rPr lang="en-US" altLang="ko-KR" sz="800" b="1" dirty="0"/>
              <a:t>Follower</a:t>
            </a:r>
            <a:endParaRPr lang="ko-KR" altLang="en-US" sz="800" dirty="0"/>
          </a:p>
        </p:txBody>
      </p:sp>
      <p:sp>
        <p:nvSpPr>
          <p:cNvPr id="151" name="직사각형 150"/>
          <p:cNvSpPr/>
          <p:nvPr/>
        </p:nvSpPr>
        <p:spPr>
          <a:xfrm>
            <a:off x="1679828" y="2485889"/>
            <a:ext cx="449162" cy="215444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altLang="ko-KR" sz="800" b="1" dirty="0"/>
              <a:t>posts</a:t>
            </a:r>
            <a:endParaRPr lang="ko-KR" altLang="en-US" sz="800" dirty="0"/>
          </a:p>
        </p:txBody>
      </p:sp>
      <p:sp>
        <p:nvSpPr>
          <p:cNvPr id="65" name="직사각형 64"/>
          <p:cNvSpPr/>
          <p:nvPr/>
        </p:nvSpPr>
        <p:spPr>
          <a:xfrm>
            <a:off x="2094378" y="2487851"/>
            <a:ext cx="506870" cy="215444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altLang="ko-KR" sz="800" b="1" dirty="0"/>
              <a:t>replies</a:t>
            </a:r>
            <a:endParaRPr lang="ko-KR" altLang="en-US" sz="800" dirty="0"/>
          </a:p>
        </p:txBody>
      </p:sp>
      <p:sp>
        <p:nvSpPr>
          <p:cNvPr id="66" name="직사각형 65"/>
          <p:cNvSpPr/>
          <p:nvPr/>
        </p:nvSpPr>
        <p:spPr>
          <a:xfrm>
            <a:off x="2500445" y="2485889"/>
            <a:ext cx="620683" cy="215444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altLang="ko-KR" sz="800" b="1" dirty="0" err="1"/>
              <a:t>likeposts</a:t>
            </a:r>
            <a:endParaRPr lang="ko-KR" altLang="en-US" sz="800" dirty="0"/>
          </a:p>
        </p:txBody>
      </p:sp>
      <p:pic>
        <p:nvPicPr>
          <p:cNvPr id="56" name="그림 5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8499" y="2733342"/>
            <a:ext cx="4371729" cy="1023278"/>
          </a:xfrm>
          <a:prstGeom prst="rect">
            <a:avLst/>
          </a:prstGeom>
        </p:spPr>
      </p:pic>
      <p:pic>
        <p:nvPicPr>
          <p:cNvPr id="57" name="그림 5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2091" y="3213963"/>
            <a:ext cx="4348137" cy="384324"/>
          </a:xfrm>
          <a:prstGeom prst="rect">
            <a:avLst/>
          </a:prstGeom>
        </p:spPr>
      </p:pic>
      <p:pic>
        <p:nvPicPr>
          <p:cNvPr id="59" name="그림 5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7419" y="3576142"/>
            <a:ext cx="4372809" cy="372639"/>
          </a:xfrm>
          <a:prstGeom prst="rect">
            <a:avLst/>
          </a:prstGeom>
        </p:spPr>
      </p:pic>
      <p:sp>
        <p:nvSpPr>
          <p:cNvPr id="150" name="직사각형 149"/>
          <p:cNvSpPr/>
          <p:nvPr/>
        </p:nvSpPr>
        <p:spPr>
          <a:xfrm>
            <a:off x="1060562" y="2477434"/>
            <a:ext cx="662361" cy="2154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altLang="ko-KR" sz="800" b="1" dirty="0"/>
              <a:t>Following</a:t>
            </a:r>
            <a:endParaRPr lang="ko-KR" altLang="en-US" sz="800" dirty="0"/>
          </a:p>
        </p:txBody>
      </p:sp>
      <p:grpSp>
        <p:nvGrpSpPr>
          <p:cNvPr id="4" name="그룹 3"/>
          <p:cNvGrpSpPr/>
          <p:nvPr/>
        </p:nvGrpSpPr>
        <p:grpSpPr>
          <a:xfrm>
            <a:off x="4885829" y="1237155"/>
            <a:ext cx="1822024" cy="861084"/>
            <a:chOff x="5047729" y="3458811"/>
            <a:chExt cx="2019300" cy="954316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047729" y="3458811"/>
              <a:ext cx="2019300" cy="342900"/>
            </a:xfrm>
            <a:prstGeom prst="rect">
              <a:avLst/>
            </a:prstGeom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062016" y="3794002"/>
              <a:ext cx="1990725" cy="619125"/>
            </a:xfrm>
            <a:prstGeom prst="rect">
              <a:avLst/>
            </a:prstGeom>
          </p:spPr>
        </p:pic>
      </p:grpSp>
      <p:sp>
        <p:nvSpPr>
          <p:cNvPr id="62" name="모서리가 둥근 직사각형 61"/>
          <p:cNvSpPr/>
          <p:nvPr/>
        </p:nvSpPr>
        <p:spPr>
          <a:xfrm>
            <a:off x="542090" y="4175834"/>
            <a:ext cx="6176453" cy="2720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footer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383479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453420" y="326870"/>
            <a:ext cx="5188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내 정보 상세보기</a:t>
            </a:r>
            <a:r>
              <a:rPr lang="en-US" altLang="ko-KR" b="1" dirty="0"/>
              <a:t> (1) - </a:t>
            </a:r>
            <a:r>
              <a:rPr lang="ko-KR" altLang="en-US" b="1" dirty="0"/>
              <a:t>추가진행작업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7096586" y="231026"/>
            <a:ext cx="46353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참고 파일 </a:t>
            </a:r>
            <a:r>
              <a:rPr lang="en-US" altLang="ko-KR" dirty="0"/>
              <a:t>: contact-2.html, Contact-5.html, </a:t>
            </a:r>
          </a:p>
          <a:p>
            <a:r>
              <a:rPr lang="en-US" altLang="ko-KR" dirty="0"/>
              <a:t>About-me.html, about.html</a:t>
            </a:r>
          </a:p>
        </p:txBody>
      </p:sp>
      <p:sp>
        <p:nvSpPr>
          <p:cNvPr id="55" name="모서리가 둥근 직사각형 54"/>
          <p:cNvSpPr/>
          <p:nvPr/>
        </p:nvSpPr>
        <p:spPr>
          <a:xfrm>
            <a:off x="1497065" y="5834456"/>
            <a:ext cx="4441756" cy="2992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footer</a:t>
            </a:r>
            <a:endParaRPr lang="ko-KR" altLang="en-US" dirty="0"/>
          </a:p>
        </p:txBody>
      </p:sp>
      <p:pic>
        <p:nvPicPr>
          <p:cNvPr id="58" name="그림 5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65"/>
          <a:stretch/>
        </p:blipFill>
        <p:spPr>
          <a:xfrm>
            <a:off x="537647" y="3122946"/>
            <a:ext cx="1935066" cy="960042"/>
          </a:xfrm>
          <a:prstGeom prst="rect">
            <a:avLst/>
          </a:prstGeom>
        </p:spPr>
      </p:pic>
      <p:sp>
        <p:nvSpPr>
          <p:cNvPr id="68" name="모서리가 둥근 직사각형 67"/>
          <p:cNvSpPr/>
          <p:nvPr/>
        </p:nvSpPr>
        <p:spPr>
          <a:xfrm>
            <a:off x="551900" y="3459784"/>
            <a:ext cx="1915784" cy="2779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/>
              <a:t>썸네일</a:t>
            </a:r>
            <a:r>
              <a:rPr lang="ko-KR" altLang="en-US" sz="800" dirty="0"/>
              <a:t> 이미지</a:t>
            </a:r>
          </a:p>
        </p:txBody>
      </p:sp>
      <p:sp>
        <p:nvSpPr>
          <p:cNvPr id="71" name="타원 70"/>
          <p:cNvSpPr/>
          <p:nvPr/>
        </p:nvSpPr>
        <p:spPr>
          <a:xfrm>
            <a:off x="2078365" y="3714063"/>
            <a:ext cx="555450" cy="361477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30</a:t>
            </a:r>
            <a:endParaRPr lang="ko-KR" altLang="en-US" sz="800" b="1" dirty="0"/>
          </a:p>
        </p:txBody>
      </p:sp>
      <p:pic>
        <p:nvPicPr>
          <p:cNvPr id="72" name="그림 71"/>
          <p:cNvPicPr>
            <a:picLocks noChangeAspect="1"/>
          </p:cNvPicPr>
          <p:nvPr/>
        </p:nvPicPr>
        <p:blipFill rotWithShape="1">
          <a:blip r:embed="rId3"/>
          <a:srcRect r="45924" b="14153"/>
          <a:stretch/>
        </p:blipFill>
        <p:spPr>
          <a:xfrm>
            <a:off x="1838207" y="3775265"/>
            <a:ext cx="337817" cy="229382"/>
          </a:xfrm>
          <a:prstGeom prst="rect">
            <a:avLst/>
          </a:prstGeom>
        </p:spPr>
      </p:pic>
      <p:pic>
        <p:nvPicPr>
          <p:cNvPr id="73" name="그림 7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65"/>
          <a:stretch/>
        </p:blipFill>
        <p:spPr>
          <a:xfrm>
            <a:off x="2690618" y="3124471"/>
            <a:ext cx="1935066" cy="960042"/>
          </a:xfrm>
          <a:prstGeom prst="rect">
            <a:avLst/>
          </a:prstGeom>
        </p:spPr>
      </p:pic>
      <p:sp>
        <p:nvSpPr>
          <p:cNvPr id="77" name="모서리가 둥근 직사각형 76"/>
          <p:cNvSpPr/>
          <p:nvPr/>
        </p:nvSpPr>
        <p:spPr>
          <a:xfrm>
            <a:off x="2704871" y="3461309"/>
            <a:ext cx="1915784" cy="2779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/>
              <a:t>썸네일</a:t>
            </a:r>
            <a:r>
              <a:rPr lang="ko-KR" altLang="en-US" sz="800" dirty="0"/>
              <a:t> 이미지</a:t>
            </a:r>
          </a:p>
        </p:txBody>
      </p:sp>
      <p:sp>
        <p:nvSpPr>
          <p:cNvPr id="80" name="타원 79"/>
          <p:cNvSpPr/>
          <p:nvPr/>
        </p:nvSpPr>
        <p:spPr>
          <a:xfrm>
            <a:off x="4231335" y="3715588"/>
            <a:ext cx="555450" cy="361477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30</a:t>
            </a:r>
            <a:endParaRPr lang="ko-KR" altLang="en-US" sz="800" b="1" dirty="0"/>
          </a:p>
        </p:txBody>
      </p:sp>
      <p:pic>
        <p:nvPicPr>
          <p:cNvPr id="81" name="그림 80"/>
          <p:cNvPicPr>
            <a:picLocks noChangeAspect="1"/>
          </p:cNvPicPr>
          <p:nvPr/>
        </p:nvPicPr>
        <p:blipFill rotWithShape="1">
          <a:blip r:embed="rId3"/>
          <a:srcRect r="45924" b="14153"/>
          <a:stretch/>
        </p:blipFill>
        <p:spPr>
          <a:xfrm>
            <a:off x="3991178" y="3776790"/>
            <a:ext cx="337817" cy="229382"/>
          </a:xfrm>
          <a:prstGeom prst="rect">
            <a:avLst/>
          </a:prstGeom>
        </p:spPr>
      </p:pic>
      <p:pic>
        <p:nvPicPr>
          <p:cNvPr id="82" name="그림 8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65"/>
          <a:stretch/>
        </p:blipFill>
        <p:spPr>
          <a:xfrm>
            <a:off x="4756300" y="3109624"/>
            <a:ext cx="1935066" cy="960042"/>
          </a:xfrm>
          <a:prstGeom prst="rect">
            <a:avLst/>
          </a:prstGeom>
        </p:spPr>
      </p:pic>
      <p:sp>
        <p:nvSpPr>
          <p:cNvPr id="86" name="모서리가 둥근 직사각형 85"/>
          <p:cNvSpPr/>
          <p:nvPr/>
        </p:nvSpPr>
        <p:spPr>
          <a:xfrm>
            <a:off x="4770553" y="3446462"/>
            <a:ext cx="1915784" cy="2779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/>
              <a:t>썸네일</a:t>
            </a:r>
            <a:r>
              <a:rPr lang="ko-KR" altLang="en-US" sz="800" dirty="0"/>
              <a:t> 이미지</a:t>
            </a:r>
          </a:p>
        </p:txBody>
      </p:sp>
      <p:sp>
        <p:nvSpPr>
          <p:cNvPr id="89" name="타원 88"/>
          <p:cNvSpPr/>
          <p:nvPr/>
        </p:nvSpPr>
        <p:spPr>
          <a:xfrm>
            <a:off x="6297017" y="3700740"/>
            <a:ext cx="555450" cy="361477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30</a:t>
            </a:r>
            <a:endParaRPr lang="ko-KR" altLang="en-US" sz="800" b="1" dirty="0"/>
          </a:p>
        </p:txBody>
      </p:sp>
      <p:pic>
        <p:nvPicPr>
          <p:cNvPr id="90" name="그림 89"/>
          <p:cNvPicPr>
            <a:picLocks noChangeAspect="1"/>
          </p:cNvPicPr>
          <p:nvPr/>
        </p:nvPicPr>
        <p:blipFill rotWithShape="1">
          <a:blip r:embed="rId3"/>
          <a:srcRect r="45924" b="14153"/>
          <a:stretch/>
        </p:blipFill>
        <p:spPr>
          <a:xfrm>
            <a:off x="6056859" y="3761942"/>
            <a:ext cx="337817" cy="229382"/>
          </a:xfrm>
          <a:prstGeom prst="rect">
            <a:avLst/>
          </a:prstGeom>
        </p:spPr>
      </p:pic>
      <p:sp>
        <p:nvSpPr>
          <p:cNvPr id="95" name="직사각형 94"/>
          <p:cNvSpPr/>
          <p:nvPr/>
        </p:nvSpPr>
        <p:spPr>
          <a:xfrm>
            <a:off x="7267480" y="3828046"/>
            <a:ext cx="12907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/>
              <a:t>portfolio-3.html</a:t>
            </a:r>
            <a:endParaRPr lang="ko-KR" altLang="en-US" sz="1200" dirty="0"/>
          </a:p>
        </p:txBody>
      </p:sp>
      <p:cxnSp>
        <p:nvCxnSpPr>
          <p:cNvPr id="92" name="직선 화살표 연결선 91"/>
          <p:cNvCxnSpPr>
            <a:stCxn id="117" idx="3"/>
          </p:cNvCxnSpPr>
          <p:nvPr/>
        </p:nvCxnSpPr>
        <p:spPr>
          <a:xfrm flipV="1">
            <a:off x="6847439" y="3991325"/>
            <a:ext cx="491948" cy="391924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4" name="그림 9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65"/>
          <a:stretch/>
        </p:blipFill>
        <p:spPr>
          <a:xfrm>
            <a:off x="532618" y="4439869"/>
            <a:ext cx="1935066" cy="960042"/>
          </a:xfrm>
          <a:prstGeom prst="rect">
            <a:avLst/>
          </a:prstGeom>
        </p:spPr>
      </p:pic>
      <p:sp>
        <p:nvSpPr>
          <p:cNvPr id="96" name="모서리가 둥근 직사각형 95"/>
          <p:cNvSpPr/>
          <p:nvPr/>
        </p:nvSpPr>
        <p:spPr>
          <a:xfrm>
            <a:off x="546871" y="4776707"/>
            <a:ext cx="1915784" cy="2779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/>
              <a:t>썸네일</a:t>
            </a:r>
            <a:r>
              <a:rPr lang="ko-KR" altLang="en-US" sz="800" dirty="0"/>
              <a:t> 이미지</a:t>
            </a:r>
          </a:p>
        </p:txBody>
      </p:sp>
      <p:sp>
        <p:nvSpPr>
          <p:cNvPr id="97" name="타원 96"/>
          <p:cNvSpPr/>
          <p:nvPr/>
        </p:nvSpPr>
        <p:spPr>
          <a:xfrm>
            <a:off x="2073336" y="5030985"/>
            <a:ext cx="555450" cy="361477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30</a:t>
            </a:r>
            <a:endParaRPr lang="ko-KR" altLang="en-US" sz="800" b="1" dirty="0"/>
          </a:p>
        </p:txBody>
      </p:sp>
      <p:pic>
        <p:nvPicPr>
          <p:cNvPr id="100" name="그림 99"/>
          <p:cNvPicPr>
            <a:picLocks noChangeAspect="1"/>
          </p:cNvPicPr>
          <p:nvPr/>
        </p:nvPicPr>
        <p:blipFill rotWithShape="1">
          <a:blip r:embed="rId3"/>
          <a:srcRect r="45924" b="14153"/>
          <a:stretch/>
        </p:blipFill>
        <p:spPr>
          <a:xfrm>
            <a:off x="1833178" y="5092187"/>
            <a:ext cx="337817" cy="229382"/>
          </a:xfrm>
          <a:prstGeom prst="rect">
            <a:avLst/>
          </a:prstGeom>
        </p:spPr>
      </p:pic>
      <p:pic>
        <p:nvPicPr>
          <p:cNvPr id="101" name="그림 10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65"/>
          <a:stretch/>
        </p:blipFill>
        <p:spPr>
          <a:xfrm>
            <a:off x="2685589" y="4441394"/>
            <a:ext cx="1935066" cy="960042"/>
          </a:xfrm>
          <a:prstGeom prst="rect">
            <a:avLst/>
          </a:prstGeom>
        </p:spPr>
      </p:pic>
      <p:sp>
        <p:nvSpPr>
          <p:cNvPr id="102" name="모서리가 둥근 직사각형 101"/>
          <p:cNvSpPr/>
          <p:nvPr/>
        </p:nvSpPr>
        <p:spPr>
          <a:xfrm>
            <a:off x="2699842" y="4778232"/>
            <a:ext cx="1915784" cy="2779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/>
              <a:t>썸네일</a:t>
            </a:r>
            <a:r>
              <a:rPr lang="ko-KR" altLang="en-US" sz="800" dirty="0"/>
              <a:t> 이미지</a:t>
            </a:r>
          </a:p>
        </p:txBody>
      </p:sp>
      <p:sp>
        <p:nvSpPr>
          <p:cNvPr id="105" name="타원 104"/>
          <p:cNvSpPr/>
          <p:nvPr/>
        </p:nvSpPr>
        <p:spPr>
          <a:xfrm>
            <a:off x="4226306" y="5032510"/>
            <a:ext cx="555450" cy="361477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30</a:t>
            </a:r>
            <a:endParaRPr lang="ko-KR" altLang="en-US" sz="800" b="1" dirty="0"/>
          </a:p>
        </p:txBody>
      </p:sp>
      <p:pic>
        <p:nvPicPr>
          <p:cNvPr id="106" name="그림 105"/>
          <p:cNvPicPr>
            <a:picLocks noChangeAspect="1"/>
          </p:cNvPicPr>
          <p:nvPr/>
        </p:nvPicPr>
        <p:blipFill rotWithShape="1">
          <a:blip r:embed="rId3"/>
          <a:srcRect r="45924" b="14153"/>
          <a:stretch/>
        </p:blipFill>
        <p:spPr>
          <a:xfrm>
            <a:off x="3986149" y="5093712"/>
            <a:ext cx="337817" cy="229382"/>
          </a:xfrm>
          <a:prstGeom prst="rect">
            <a:avLst/>
          </a:prstGeom>
        </p:spPr>
      </p:pic>
      <p:pic>
        <p:nvPicPr>
          <p:cNvPr id="108" name="그림 10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65"/>
          <a:stretch/>
        </p:blipFill>
        <p:spPr>
          <a:xfrm>
            <a:off x="4751271" y="4426547"/>
            <a:ext cx="1935066" cy="960042"/>
          </a:xfrm>
          <a:prstGeom prst="rect">
            <a:avLst/>
          </a:prstGeom>
        </p:spPr>
      </p:pic>
      <p:sp>
        <p:nvSpPr>
          <p:cNvPr id="113" name="모서리가 둥근 직사각형 112"/>
          <p:cNvSpPr/>
          <p:nvPr/>
        </p:nvSpPr>
        <p:spPr>
          <a:xfrm>
            <a:off x="4765524" y="4763385"/>
            <a:ext cx="1915784" cy="2779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/>
              <a:t>썸네일</a:t>
            </a:r>
            <a:r>
              <a:rPr lang="ko-KR" altLang="en-US" sz="800" dirty="0"/>
              <a:t> 이미지</a:t>
            </a:r>
          </a:p>
        </p:txBody>
      </p:sp>
      <p:sp>
        <p:nvSpPr>
          <p:cNvPr id="114" name="타원 113"/>
          <p:cNvSpPr/>
          <p:nvPr/>
        </p:nvSpPr>
        <p:spPr>
          <a:xfrm>
            <a:off x="6291988" y="5017663"/>
            <a:ext cx="555450" cy="361477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30</a:t>
            </a:r>
            <a:endParaRPr lang="ko-KR" altLang="en-US" sz="800" b="1" dirty="0"/>
          </a:p>
        </p:txBody>
      </p:sp>
      <p:pic>
        <p:nvPicPr>
          <p:cNvPr id="115" name="그림 114"/>
          <p:cNvPicPr>
            <a:picLocks noChangeAspect="1"/>
          </p:cNvPicPr>
          <p:nvPr/>
        </p:nvPicPr>
        <p:blipFill rotWithShape="1">
          <a:blip r:embed="rId3"/>
          <a:srcRect r="45924" b="14153"/>
          <a:stretch/>
        </p:blipFill>
        <p:spPr>
          <a:xfrm>
            <a:off x="6051830" y="5078865"/>
            <a:ext cx="337817" cy="229382"/>
          </a:xfrm>
          <a:prstGeom prst="rect">
            <a:avLst/>
          </a:prstGeom>
        </p:spPr>
      </p:pic>
      <p:sp>
        <p:nvSpPr>
          <p:cNvPr id="117" name="직사각형 116"/>
          <p:cNvSpPr/>
          <p:nvPr/>
        </p:nvSpPr>
        <p:spPr>
          <a:xfrm>
            <a:off x="518499" y="3062586"/>
            <a:ext cx="6328940" cy="2641325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3" name="직사각형 122"/>
          <p:cNvSpPr/>
          <p:nvPr/>
        </p:nvSpPr>
        <p:spPr>
          <a:xfrm>
            <a:off x="518499" y="1216223"/>
            <a:ext cx="6200045" cy="1833608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4" name="직사각형 123"/>
          <p:cNvSpPr/>
          <p:nvPr/>
        </p:nvSpPr>
        <p:spPr>
          <a:xfrm>
            <a:off x="6978927" y="1258101"/>
            <a:ext cx="97616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/>
              <a:t>profile.html</a:t>
            </a:r>
            <a:endParaRPr lang="ko-KR" altLang="en-US" sz="1200" dirty="0"/>
          </a:p>
        </p:txBody>
      </p:sp>
      <p:cxnSp>
        <p:nvCxnSpPr>
          <p:cNvPr id="125" name="직선 화살표 연결선 124"/>
          <p:cNvCxnSpPr>
            <a:endCxn id="124" idx="1"/>
          </p:cNvCxnSpPr>
          <p:nvPr/>
        </p:nvCxnSpPr>
        <p:spPr>
          <a:xfrm flipV="1">
            <a:off x="6731982" y="1396601"/>
            <a:ext cx="246945" cy="759044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그룹 31"/>
          <p:cNvGrpSpPr/>
          <p:nvPr/>
        </p:nvGrpSpPr>
        <p:grpSpPr>
          <a:xfrm>
            <a:off x="610223" y="955280"/>
            <a:ext cx="6108321" cy="1413016"/>
            <a:chOff x="610224" y="955280"/>
            <a:chExt cx="4422371" cy="1023011"/>
          </a:xfrm>
        </p:grpSpPr>
        <p:pic>
          <p:nvPicPr>
            <p:cNvPr id="63" name="그림 6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0224" y="955280"/>
              <a:ext cx="4422371" cy="190620"/>
            </a:xfrm>
            <a:prstGeom prst="rect">
              <a:avLst/>
            </a:prstGeom>
          </p:spPr>
        </p:pic>
        <p:pic>
          <p:nvPicPr>
            <p:cNvPr id="31" name="그림 3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10225" y="1250854"/>
              <a:ext cx="3566122" cy="500359"/>
            </a:xfrm>
            <a:prstGeom prst="rect">
              <a:avLst/>
            </a:prstGeom>
          </p:spPr>
        </p:pic>
        <p:sp>
          <p:nvSpPr>
            <p:cNvPr id="93" name="TextBox 92"/>
            <p:cNvSpPr txBox="1"/>
            <p:nvPr/>
          </p:nvSpPr>
          <p:spPr>
            <a:xfrm>
              <a:off x="1021783" y="1485849"/>
              <a:ext cx="1821150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000" dirty="0" err="1"/>
                <a:t>user.meta_value.comment</a:t>
              </a:r>
              <a:endParaRPr lang="ko-KR" altLang="en-US" sz="1000" dirty="0"/>
            </a:p>
          </p:txBody>
        </p:sp>
        <p:sp>
          <p:nvSpPr>
            <p:cNvPr id="137" name="타원 136"/>
            <p:cNvSpPr/>
            <p:nvPr/>
          </p:nvSpPr>
          <p:spPr>
            <a:xfrm>
              <a:off x="2437882" y="1270297"/>
              <a:ext cx="847059" cy="283490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 err="1"/>
                <a:t>Member_type</a:t>
              </a:r>
              <a:endParaRPr lang="ko-KR" altLang="en-US" sz="800" b="1" dirty="0"/>
            </a:p>
          </p:txBody>
        </p:sp>
        <p:sp>
          <p:nvSpPr>
            <p:cNvPr id="138" name="타원 137"/>
            <p:cNvSpPr/>
            <p:nvPr/>
          </p:nvSpPr>
          <p:spPr>
            <a:xfrm>
              <a:off x="1837039" y="1724779"/>
              <a:ext cx="435615" cy="199317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/>
                <a:t>30</a:t>
              </a:r>
              <a:endParaRPr lang="ko-KR" altLang="en-US" sz="800" b="1" dirty="0"/>
            </a:p>
          </p:txBody>
        </p:sp>
        <p:pic>
          <p:nvPicPr>
            <p:cNvPr id="139" name="그림 138"/>
            <p:cNvPicPr>
              <a:picLocks noChangeAspect="1"/>
            </p:cNvPicPr>
            <p:nvPr/>
          </p:nvPicPr>
          <p:blipFill rotWithShape="1">
            <a:blip r:embed="rId3"/>
            <a:srcRect r="45924" b="14153"/>
            <a:stretch/>
          </p:blipFill>
          <p:spPr>
            <a:xfrm>
              <a:off x="1654844" y="1735845"/>
              <a:ext cx="264935" cy="179894"/>
            </a:xfrm>
            <a:prstGeom prst="rect">
              <a:avLst/>
            </a:prstGeom>
          </p:spPr>
        </p:pic>
        <p:sp>
          <p:nvSpPr>
            <p:cNvPr id="140" name="TextBox 139"/>
            <p:cNvSpPr txBox="1"/>
            <p:nvPr/>
          </p:nvSpPr>
          <p:spPr>
            <a:xfrm>
              <a:off x="2375003" y="1747090"/>
              <a:ext cx="321620" cy="17826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z="1000" dirty="0"/>
                <a:t>레벨</a:t>
              </a:r>
            </a:p>
          </p:txBody>
        </p:sp>
        <p:sp>
          <p:nvSpPr>
            <p:cNvPr id="141" name="타원 140"/>
            <p:cNvSpPr/>
            <p:nvPr/>
          </p:nvSpPr>
          <p:spPr>
            <a:xfrm>
              <a:off x="2642379" y="1724914"/>
              <a:ext cx="435615" cy="199183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/>
                <a:t>7</a:t>
              </a:r>
              <a:endParaRPr lang="ko-KR" altLang="en-US" sz="800" b="1" dirty="0"/>
            </a:p>
          </p:txBody>
        </p:sp>
        <p:sp>
          <p:nvSpPr>
            <p:cNvPr id="142" name="TextBox 141"/>
            <p:cNvSpPr txBox="1"/>
            <p:nvPr/>
          </p:nvSpPr>
          <p:spPr>
            <a:xfrm>
              <a:off x="963993" y="1732070"/>
              <a:ext cx="659038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/>
                <a:t>6 posts</a:t>
              </a:r>
              <a:endParaRPr lang="ko-KR" altLang="en-US" sz="1000" b="1" dirty="0"/>
            </a:p>
          </p:txBody>
        </p:sp>
      </p:grpSp>
      <p:pic>
        <p:nvPicPr>
          <p:cNvPr id="34" name="그림 3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8357" y="2464503"/>
            <a:ext cx="4321871" cy="275413"/>
          </a:xfrm>
          <a:prstGeom prst="rect">
            <a:avLst/>
          </a:prstGeom>
        </p:spPr>
      </p:pic>
      <p:sp>
        <p:nvSpPr>
          <p:cNvPr id="143" name="직사각형 142"/>
          <p:cNvSpPr/>
          <p:nvPr/>
        </p:nvSpPr>
        <p:spPr>
          <a:xfrm>
            <a:off x="7185804" y="1216222"/>
            <a:ext cx="4850421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/>
              <a:t>&lt; </a:t>
            </a:r>
            <a:r>
              <a:rPr lang="ko-KR" altLang="en-US" b="1" dirty="0"/>
              <a:t>참고사항 </a:t>
            </a:r>
            <a:r>
              <a:rPr lang="en-US" altLang="ko-KR" b="1" dirty="0"/>
              <a:t>&gt;</a:t>
            </a:r>
          </a:p>
          <a:p>
            <a:pPr algn="ctr"/>
            <a:endParaRPr lang="en-US" altLang="ko-KR" b="1" dirty="0"/>
          </a:p>
          <a:p>
            <a:pPr marL="285750" indent="-285750">
              <a:buFontTx/>
              <a:buChar char="-"/>
            </a:pPr>
            <a:r>
              <a:rPr lang="en-US" altLang="ko-KR" sz="1400" b="1" dirty="0"/>
              <a:t>Follower(</a:t>
            </a:r>
            <a:r>
              <a:rPr lang="ko-KR" altLang="en-US" sz="1400" b="1" dirty="0"/>
              <a:t>나를 </a:t>
            </a:r>
            <a:r>
              <a:rPr lang="ko-KR" altLang="en-US" sz="1400" b="1" dirty="0" err="1"/>
              <a:t>팔로워한</a:t>
            </a:r>
            <a:r>
              <a:rPr lang="ko-KR" altLang="en-US" sz="1400" b="1" dirty="0"/>
              <a:t> 사람</a:t>
            </a:r>
            <a:r>
              <a:rPr lang="en-US" altLang="ko-KR" sz="1400" b="1" dirty="0"/>
              <a:t>), following(</a:t>
            </a:r>
            <a:r>
              <a:rPr lang="ko-KR" altLang="en-US" sz="1400" b="1" dirty="0"/>
              <a:t>내가 </a:t>
            </a:r>
            <a:r>
              <a:rPr lang="ko-KR" altLang="en-US" sz="1400" b="1" dirty="0" err="1"/>
              <a:t>팔로워한</a:t>
            </a:r>
            <a:r>
              <a:rPr lang="ko-KR" altLang="en-US" sz="1400" b="1" dirty="0"/>
              <a:t> 사람</a:t>
            </a:r>
            <a:r>
              <a:rPr lang="en-US" altLang="ko-KR" sz="1400" b="1" dirty="0"/>
              <a:t>), posts(</a:t>
            </a:r>
            <a:r>
              <a:rPr lang="ko-KR" altLang="en-US" sz="1400" b="1" dirty="0"/>
              <a:t>내 </a:t>
            </a:r>
            <a:r>
              <a:rPr lang="ko-KR" altLang="en-US" sz="1400" b="1" dirty="0" err="1"/>
              <a:t>작성글</a:t>
            </a:r>
            <a:r>
              <a:rPr lang="en-US" altLang="ko-KR" sz="1400" b="1" dirty="0"/>
              <a:t>), replies(</a:t>
            </a:r>
            <a:r>
              <a:rPr lang="ko-KR" altLang="en-US" sz="1400" b="1" dirty="0"/>
              <a:t>게시물별 </a:t>
            </a:r>
            <a:r>
              <a:rPr lang="ko-KR" altLang="en-US" sz="1400" b="1" dirty="0" err="1"/>
              <a:t>댓글</a:t>
            </a:r>
            <a:r>
              <a:rPr lang="en-US" altLang="ko-KR" sz="1400" b="1" dirty="0"/>
              <a:t>), </a:t>
            </a:r>
            <a:r>
              <a:rPr lang="en-US" altLang="ko-KR" sz="1400" b="1" dirty="0" err="1"/>
              <a:t>likeposts</a:t>
            </a:r>
            <a:r>
              <a:rPr lang="en-US" altLang="ko-KR" sz="1400" b="1" dirty="0"/>
              <a:t>(</a:t>
            </a:r>
            <a:r>
              <a:rPr lang="ko-KR" altLang="en-US" sz="1400" b="1" dirty="0" err="1"/>
              <a:t>좋아요를</a:t>
            </a:r>
            <a:r>
              <a:rPr lang="ko-KR" altLang="en-US" sz="1400" b="1" dirty="0"/>
              <a:t> 누른 글</a:t>
            </a:r>
            <a:r>
              <a:rPr lang="en-US" altLang="ko-KR" sz="1400" b="1" dirty="0"/>
              <a:t>)</a:t>
            </a:r>
          </a:p>
          <a:p>
            <a:pPr marL="285750" indent="-285750">
              <a:buFontTx/>
              <a:buChar char="-"/>
            </a:pPr>
            <a:r>
              <a:rPr lang="ko-KR" altLang="en-US" sz="1400" b="1" dirty="0"/>
              <a:t>프로필사진 </a:t>
            </a:r>
            <a:r>
              <a:rPr lang="en-US" altLang="ko-KR" sz="1400" b="1" dirty="0"/>
              <a:t>: </a:t>
            </a:r>
            <a:r>
              <a:rPr lang="en-US" altLang="ko-KR" sz="1400" b="1" dirty="0" err="1"/>
              <a:t>profile_image_path</a:t>
            </a:r>
            <a:r>
              <a:rPr lang="en-US" altLang="ko-KR" sz="1400" b="1" dirty="0"/>
              <a:t>(URL)</a:t>
            </a:r>
          </a:p>
          <a:p>
            <a:pPr marL="285750" indent="-285750">
              <a:buFontTx/>
              <a:buChar char="-"/>
            </a:pPr>
            <a:r>
              <a:rPr lang="ko-KR" altLang="en-US" sz="1400" b="1" dirty="0"/>
              <a:t>사진을 올리면 </a:t>
            </a:r>
            <a:r>
              <a:rPr lang="ko-KR" altLang="en-US" sz="1400" b="1" dirty="0" err="1"/>
              <a:t>인스타나</a:t>
            </a:r>
            <a:r>
              <a:rPr lang="ko-KR" altLang="en-US" sz="1400" b="1" dirty="0"/>
              <a:t> </a:t>
            </a:r>
            <a:r>
              <a:rPr lang="ko-KR" altLang="en-US" sz="1400" b="1" dirty="0" err="1"/>
              <a:t>페이스북에</a:t>
            </a:r>
            <a:r>
              <a:rPr lang="ko-KR" altLang="en-US" sz="1400" b="1" dirty="0"/>
              <a:t> 동시에 올라갈 수 있도록 하는 것도 </a:t>
            </a:r>
            <a:r>
              <a:rPr lang="ko-KR" altLang="en-US" sz="1400" b="1" dirty="0" err="1"/>
              <a:t>좋을듯</a:t>
            </a:r>
            <a:r>
              <a:rPr lang="en-US" altLang="ko-KR" sz="1400" b="1" dirty="0"/>
              <a:t>!</a:t>
            </a:r>
          </a:p>
        </p:txBody>
      </p:sp>
      <p:cxnSp>
        <p:nvCxnSpPr>
          <p:cNvPr id="147" name="직선 화살표 연결선 146"/>
          <p:cNvCxnSpPr>
            <a:stCxn id="149" idx="2"/>
          </p:cNvCxnSpPr>
          <p:nvPr/>
        </p:nvCxnSpPr>
        <p:spPr>
          <a:xfrm>
            <a:off x="2501400" y="2325934"/>
            <a:ext cx="633243" cy="96208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직사각형 147"/>
          <p:cNvSpPr/>
          <p:nvPr/>
        </p:nvSpPr>
        <p:spPr>
          <a:xfrm>
            <a:off x="3047792" y="2309898"/>
            <a:ext cx="157927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/>
              <a:t>나를 좋아한 사람 수</a:t>
            </a:r>
          </a:p>
        </p:txBody>
      </p:sp>
      <p:sp>
        <p:nvSpPr>
          <p:cNvPr id="149" name="직사각형 148"/>
          <p:cNvSpPr/>
          <p:nvPr/>
        </p:nvSpPr>
        <p:spPr>
          <a:xfrm>
            <a:off x="2081595" y="2004547"/>
            <a:ext cx="839610" cy="321387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직사각형 41"/>
          <p:cNvSpPr/>
          <p:nvPr/>
        </p:nvSpPr>
        <p:spPr>
          <a:xfrm>
            <a:off x="518499" y="2481030"/>
            <a:ext cx="603050" cy="2154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>
            <a:spAutoFit/>
          </a:bodyPr>
          <a:lstStyle/>
          <a:p>
            <a:r>
              <a:rPr lang="en-US" altLang="ko-KR" sz="800" b="1" dirty="0"/>
              <a:t>Follower</a:t>
            </a:r>
            <a:endParaRPr lang="ko-KR" altLang="en-US" sz="800" dirty="0"/>
          </a:p>
        </p:txBody>
      </p:sp>
      <p:sp>
        <p:nvSpPr>
          <p:cNvPr id="150" name="직사각형 149"/>
          <p:cNvSpPr/>
          <p:nvPr/>
        </p:nvSpPr>
        <p:spPr>
          <a:xfrm>
            <a:off x="1060562" y="2477434"/>
            <a:ext cx="662361" cy="215444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altLang="ko-KR" sz="800" b="1" dirty="0"/>
              <a:t>Following</a:t>
            </a:r>
            <a:endParaRPr lang="ko-KR" altLang="en-US" sz="800" dirty="0"/>
          </a:p>
        </p:txBody>
      </p:sp>
      <p:sp>
        <p:nvSpPr>
          <p:cNvPr id="65" name="직사각형 64"/>
          <p:cNvSpPr/>
          <p:nvPr/>
        </p:nvSpPr>
        <p:spPr>
          <a:xfrm>
            <a:off x="2094378" y="2487851"/>
            <a:ext cx="506870" cy="215444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altLang="ko-KR" sz="800" b="1" dirty="0"/>
              <a:t>replies</a:t>
            </a:r>
            <a:endParaRPr lang="ko-KR" altLang="en-US" sz="800" dirty="0"/>
          </a:p>
        </p:txBody>
      </p:sp>
      <p:sp>
        <p:nvSpPr>
          <p:cNvPr id="66" name="직사각형 65"/>
          <p:cNvSpPr/>
          <p:nvPr/>
        </p:nvSpPr>
        <p:spPr>
          <a:xfrm>
            <a:off x="2500445" y="2485889"/>
            <a:ext cx="620683" cy="215444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altLang="ko-KR" sz="800" b="1" dirty="0" err="1"/>
              <a:t>likeposts</a:t>
            </a:r>
            <a:endParaRPr lang="ko-KR" altLang="en-US" sz="800" dirty="0"/>
          </a:p>
        </p:txBody>
      </p:sp>
      <p:sp>
        <p:nvSpPr>
          <p:cNvPr id="151" name="직사각형 150"/>
          <p:cNvSpPr/>
          <p:nvPr/>
        </p:nvSpPr>
        <p:spPr>
          <a:xfrm>
            <a:off x="1679828" y="2485889"/>
            <a:ext cx="449162" cy="2154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altLang="ko-KR" sz="800" b="1" dirty="0"/>
              <a:t>posts</a:t>
            </a:r>
            <a:endParaRPr lang="ko-KR" altLang="en-US" sz="8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2618" y="4074981"/>
            <a:ext cx="1967827" cy="269783"/>
          </a:xfrm>
          <a:prstGeom prst="rect">
            <a:avLst/>
          </a:prstGeom>
        </p:spPr>
      </p:pic>
      <p:pic>
        <p:nvPicPr>
          <p:cNvPr id="59" name="그림 5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8849" y="4113478"/>
            <a:ext cx="1967827" cy="269783"/>
          </a:xfrm>
          <a:prstGeom prst="rect">
            <a:avLst/>
          </a:prstGeom>
        </p:spPr>
      </p:pic>
      <p:pic>
        <p:nvPicPr>
          <p:cNvPr id="60" name="그림 5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34890" y="4061255"/>
            <a:ext cx="1967827" cy="269783"/>
          </a:xfrm>
          <a:prstGeom prst="rect">
            <a:avLst/>
          </a:prstGeom>
        </p:spPr>
      </p:pic>
      <p:pic>
        <p:nvPicPr>
          <p:cNvPr id="61" name="그림 6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0791" y="5395631"/>
            <a:ext cx="1967827" cy="269783"/>
          </a:xfrm>
          <a:prstGeom prst="rect">
            <a:avLst/>
          </a:prstGeom>
        </p:spPr>
      </p:pic>
      <p:pic>
        <p:nvPicPr>
          <p:cNvPr id="62" name="그림 6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67022" y="5434128"/>
            <a:ext cx="1967827" cy="269783"/>
          </a:xfrm>
          <a:prstGeom prst="rect">
            <a:avLst/>
          </a:prstGeom>
        </p:spPr>
      </p:pic>
      <p:pic>
        <p:nvPicPr>
          <p:cNvPr id="64" name="그림 6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23063" y="5381905"/>
            <a:ext cx="1967827" cy="269783"/>
          </a:xfrm>
          <a:prstGeom prst="rect">
            <a:avLst/>
          </a:prstGeom>
        </p:spPr>
      </p:pic>
      <p:grpSp>
        <p:nvGrpSpPr>
          <p:cNvPr id="67" name="그룹 66"/>
          <p:cNvGrpSpPr/>
          <p:nvPr/>
        </p:nvGrpSpPr>
        <p:grpSpPr>
          <a:xfrm>
            <a:off x="4885829" y="1237155"/>
            <a:ext cx="1822024" cy="861084"/>
            <a:chOff x="5047729" y="3458811"/>
            <a:chExt cx="2019300" cy="954316"/>
          </a:xfrm>
        </p:grpSpPr>
        <p:pic>
          <p:nvPicPr>
            <p:cNvPr id="69" name="그림 68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047729" y="3458811"/>
              <a:ext cx="2019300" cy="342900"/>
            </a:xfrm>
            <a:prstGeom prst="rect">
              <a:avLst/>
            </a:prstGeom>
          </p:spPr>
        </p:pic>
        <p:pic>
          <p:nvPicPr>
            <p:cNvPr id="70" name="그림 69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062016" y="3794002"/>
              <a:ext cx="1990725" cy="6191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941389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62212" y="326870"/>
            <a:ext cx="478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/>
              <a:t>Cozyhouzz</a:t>
            </a:r>
            <a:r>
              <a:rPr lang="en-US" altLang="ko-KR" b="1" dirty="0"/>
              <a:t> ver2.1 </a:t>
            </a:r>
            <a:endParaRPr lang="ko-KR" alt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462212" y="910898"/>
            <a:ext cx="4689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주소 </a:t>
            </a:r>
            <a:r>
              <a:rPr lang="en-US" altLang="ko-KR" dirty="0"/>
              <a:t>:  </a:t>
            </a:r>
            <a:r>
              <a:rPr lang="en-US" altLang="ko-KR" dirty="0">
                <a:hlinkClick r:id="rId2"/>
              </a:rPr>
              <a:t>http://www.cozyhouzz.co.kr/</a:t>
            </a:r>
            <a:endParaRPr lang="en-US" altLang="ko-KR" dirty="0"/>
          </a:p>
        </p:txBody>
      </p:sp>
      <p:sp>
        <p:nvSpPr>
          <p:cNvPr id="8" name="직사각형 7"/>
          <p:cNvSpPr/>
          <p:nvPr/>
        </p:nvSpPr>
        <p:spPr>
          <a:xfrm>
            <a:off x="5541053" y="326870"/>
            <a:ext cx="553939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/>
              <a:t>&lt; </a:t>
            </a:r>
            <a:r>
              <a:rPr lang="ko-KR" altLang="en-US" b="1" dirty="0"/>
              <a:t>참고사항 </a:t>
            </a:r>
            <a:r>
              <a:rPr lang="en-US" altLang="ko-KR" b="1" dirty="0"/>
              <a:t>&gt;</a:t>
            </a:r>
          </a:p>
          <a:p>
            <a:pPr algn="ctr"/>
            <a:endParaRPr lang="en-US" altLang="ko-KR" b="1" dirty="0"/>
          </a:p>
          <a:p>
            <a:pPr algn="ctr"/>
            <a:r>
              <a:rPr lang="ko-KR" altLang="en-US" b="1" dirty="0"/>
              <a:t>개발 우선 순위 지정 </a:t>
            </a:r>
            <a:r>
              <a:rPr lang="en-US" altLang="ko-KR" b="1" dirty="0"/>
              <a:t>- (1), (2), (3)</a:t>
            </a: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7907085"/>
              </p:ext>
            </p:extLst>
          </p:nvPr>
        </p:nvGraphicFramePr>
        <p:xfrm>
          <a:off x="462212" y="1494926"/>
          <a:ext cx="10918802" cy="4643046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19971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871908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4057"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dirty="0"/>
                        <a:t>종류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just" latinLnBrk="1">
                        <a:buFontTx/>
                        <a:buNone/>
                      </a:pPr>
                      <a:r>
                        <a:rPr lang="en-US" altLang="ko-KR" dirty="0"/>
                        <a:t>-</a:t>
                      </a:r>
                      <a:r>
                        <a:rPr lang="en-US" altLang="ko-KR" baseline="0" dirty="0"/>
                        <a:t> </a:t>
                      </a:r>
                      <a:r>
                        <a:rPr lang="ko-KR" altLang="en-US" baseline="0" dirty="0"/>
                        <a:t>상세 기능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803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공통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400" baseline="0" dirty="0"/>
                        <a:t>로그인</a:t>
                      </a:r>
                      <a:r>
                        <a:rPr lang="en-US" altLang="ko-KR" sz="1400" baseline="0" dirty="0"/>
                        <a:t>(1), </a:t>
                      </a:r>
                      <a:r>
                        <a:rPr lang="ko-KR" altLang="en-US" sz="1400" baseline="0" dirty="0"/>
                        <a:t>로그아웃</a:t>
                      </a:r>
                      <a:r>
                        <a:rPr lang="en-US" altLang="ko-KR" sz="1400" baseline="0" dirty="0"/>
                        <a:t>(1), </a:t>
                      </a:r>
                      <a:r>
                        <a:rPr lang="ko-KR" altLang="en-US" sz="1400" baseline="0" dirty="0" err="1"/>
                        <a:t>이메일</a:t>
                      </a:r>
                      <a:r>
                        <a:rPr lang="en-US" altLang="ko-KR" sz="1400" baseline="0" dirty="0"/>
                        <a:t> </a:t>
                      </a:r>
                      <a:r>
                        <a:rPr lang="ko-KR" altLang="en-US" sz="1400" baseline="0" dirty="0"/>
                        <a:t>찾기</a:t>
                      </a:r>
                      <a:r>
                        <a:rPr lang="en-US" altLang="ko-KR" sz="1400" baseline="0" dirty="0"/>
                        <a:t>(2), </a:t>
                      </a:r>
                      <a:r>
                        <a:rPr lang="ko-KR" altLang="en-US" sz="1400" baseline="0" dirty="0"/>
                        <a:t>비밀번호 찾기</a:t>
                      </a:r>
                      <a:r>
                        <a:rPr lang="en-US" altLang="ko-KR" sz="1400" baseline="0" dirty="0"/>
                        <a:t>(2), </a:t>
                      </a:r>
                      <a:r>
                        <a:rPr lang="ko-KR" altLang="en-US" sz="1400" baseline="0" dirty="0"/>
                        <a:t>회원가입</a:t>
                      </a:r>
                      <a:r>
                        <a:rPr lang="en-US" altLang="ko-KR" sz="1400" baseline="0" dirty="0"/>
                        <a:t>(1), </a:t>
                      </a:r>
                      <a:r>
                        <a:rPr lang="ko-KR" altLang="en-US" sz="1400" baseline="0" dirty="0"/>
                        <a:t>회원 탈퇴</a:t>
                      </a:r>
                      <a:r>
                        <a:rPr lang="en-US" altLang="ko-KR" sz="1400" baseline="0" dirty="0"/>
                        <a:t>(2)</a:t>
                      </a: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400" baseline="0" dirty="0"/>
                        <a:t>이미지 업로드</a:t>
                      </a:r>
                      <a:r>
                        <a:rPr lang="en-US" altLang="ko-KR" sz="1400" baseline="0" dirty="0"/>
                        <a:t>(1), </a:t>
                      </a:r>
                      <a:r>
                        <a:rPr lang="ko-KR" altLang="en-US" sz="1400" baseline="0" dirty="0"/>
                        <a:t>이미지 편집</a:t>
                      </a:r>
                      <a:r>
                        <a:rPr lang="en-US" altLang="ko-KR" sz="1400" baseline="0" dirty="0"/>
                        <a:t>(3, </a:t>
                      </a:r>
                      <a:r>
                        <a:rPr lang="ko-KR" altLang="en-US" sz="1400" baseline="0" dirty="0"/>
                        <a:t>밝기조절</a:t>
                      </a:r>
                      <a:r>
                        <a:rPr lang="en-US" altLang="ko-KR" sz="1400" baseline="0" dirty="0"/>
                        <a:t>, HDR), </a:t>
                      </a:r>
                      <a:r>
                        <a:rPr lang="ko-KR" altLang="en-US" sz="1400" baseline="0" dirty="0"/>
                        <a:t>주소 검색</a:t>
                      </a:r>
                      <a:r>
                        <a:rPr lang="en-US" altLang="ko-KR" sz="1400" baseline="0" dirty="0"/>
                        <a:t>(1)</a:t>
                      </a: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400" baseline="0" dirty="0"/>
                        <a:t>공유하기</a:t>
                      </a:r>
                      <a:r>
                        <a:rPr lang="en-US" altLang="ko-KR" sz="1400" baseline="0" dirty="0"/>
                        <a:t>(2)(</a:t>
                      </a:r>
                      <a:r>
                        <a:rPr lang="ko-KR" altLang="en-US" sz="1400" baseline="0" dirty="0" err="1"/>
                        <a:t>카카오톡</a:t>
                      </a:r>
                      <a:r>
                        <a:rPr lang="en-US" altLang="ko-KR" sz="1400" baseline="0" dirty="0"/>
                        <a:t>, Facebook, </a:t>
                      </a:r>
                      <a:r>
                        <a:rPr lang="ko-KR" altLang="en-US" sz="1400" baseline="0" dirty="0" err="1"/>
                        <a:t>인스타그램</a:t>
                      </a:r>
                      <a:r>
                        <a:rPr lang="en-US" altLang="ko-KR" sz="1400" baseline="0" dirty="0"/>
                        <a:t>, </a:t>
                      </a:r>
                      <a:r>
                        <a:rPr lang="ko-KR" altLang="en-US" sz="1400" baseline="0" dirty="0"/>
                        <a:t>라인</a:t>
                      </a:r>
                      <a:r>
                        <a:rPr lang="en-US" altLang="ko-KR" sz="1400" baseline="0" dirty="0"/>
                        <a:t>, </a:t>
                      </a:r>
                      <a:r>
                        <a:rPr lang="ko-KR" altLang="en-US" sz="1400" baseline="0" dirty="0"/>
                        <a:t>밴드</a:t>
                      </a:r>
                      <a:r>
                        <a:rPr lang="en-US" altLang="ko-KR" sz="1400" baseline="0" dirty="0"/>
                        <a:t>, </a:t>
                      </a:r>
                      <a:r>
                        <a:rPr lang="ko-KR" altLang="en-US" sz="1400" baseline="0" dirty="0" err="1"/>
                        <a:t>네이버</a:t>
                      </a:r>
                      <a:r>
                        <a:rPr lang="en-US" altLang="ko-KR" sz="1400" baseline="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803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회원관리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400" baseline="0" dirty="0"/>
                        <a:t>회원정보 수정</a:t>
                      </a:r>
                      <a:r>
                        <a:rPr lang="en-US" altLang="ko-KR" sz="1400" baseline="0" dirty="0"/>
                        <a:t>(1), </a:t>
                      </a:r>
                      <a:r>
                        <a:rPr lang="ko-KR" altLang="en-US" sz="1400" baseline="0" dirty="0"/>
                        <a:t>회원정보</a:t>
                      </a:r>
                      <a:r>
                        <a:rPr lang="ko-KR" altLang="en-US" sz="1400" dirty="0"/>
                        <a:t> 상세보기</a:t>
                      </a:r>
                      <a:r>
                        <a:rPr lang="en-US" altLang="ko-KR" sz="1400" dirty="0"/>
                        <a:t>(1)</a:t>
                      </a:r>
                      <a:r>
                        <a:rPr lang="en-US" altLang="ko-KR" sz="1400" baseline="0" dirty="0"/>
                        <a:t>, </a:t>
                      </a:r>
                      <a:r>
                        <a:rPr lang="ko-KR" altLang="en-US" sz="1400" baseline="0" dirty="0"/>
                        <a:t>사업주 회원 정보 목록 조회</a:t>
                      </a:r>
                      <a:r>
                        <a:rPr lang="en-US" altLang="ko-KR" sz="1400" baseline="0" dirty="0"/>
                        <a:t>(1), </a:t>
                      </a:r>
                      <a:endParaRPr lang="en-US" altLang="ko-KR" sz="14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803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내정보관리</a:t>
                      </a:r>
                      <a:r>
                        <a:rPr lang="en-US" altLang="ko-KR" sz="1400" dirty="0"/>
                        <a:t>(3)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- </a:t>
                      </a:r>
                      <a:r>
                        <a:rPr lang="ko-KR" altLang="en-US" sz="1400" dirty="0"/>
                        <a:t>문의 목록 조회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게시물 </a:t>
                      </a:r>
                      <a:r>
                        <a:rPr lang="ko-KR" altLang="en-US" sz="1400" dirty="0" err="1"/>
                        <a:t>찜하기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 err="1"/>
                        <a:t>찜한</a:t>
                      </a:r>
                      <a:r>
                        <a:rPr lang="ko-KR" altLang="en-US" sz="1400" dirty="0"/>
                        <a:t> 게시물 조회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찜 게시물 삭제하기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해당 회원 좋아요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내 </a:t>
                      </a:r>
                      <a:r>
                        <a:rPr lang="ko-KR" altLang="en-US" sz="1400" dirty="0" err="1"/>
                        <a:t>댓글</a:t>
                      </a:r>
                      <a:r>
                        <a:rPr lang="ko-KR" altLang="en-US" sz="1400" dirty="0"/>
                        <a:t> 답변 보기</a:t>
                      </a:r>
                      <a:r>
                        <a:rPr lang="en-US" altLang="ko-KR" sz="1400" dirty="0"/>
                        <a:t>, 1:1 </a:t>
                      </a:r>
                      <a:r>
                        <a:rPr lang="ko-KR" altLang="en-US" sz="1400" dirty="0"/>
                        <a:t>상담하기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최근 본 게시물 조회</a:t>
                      </a:r>
                      <a:r>
                        <a:rPr lang="en-US" altLang="ko-KR" sz="1400" dirty="0"/>
                        <a:t>,</a:t>
                      </a:r>
                      <a:r>
                        <a:rPr lang="en-US" altLang="ko-KR" sz="1400" baseline="0" dirty="0"/>
                        <a:t> </a:t>
                      </a:r>
                      <a:r>
                        <a:rPr lang="ko-KR" altLang="en-US" sz="1400" baseline="0" dirty="0"/>
                        <a:t>최근 본 게시물 삭제</a:t>
                      </a:r>
                      <a:endParaRPr lang="en-US" altLang="ko-KR" sz="14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803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게시물 관리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400" baseline="0" dirty="0"/>
                        <a:t>게시물 목록 조회</a:t>
                      </a:r>
                      <a:r>
                        <a:rPr lang="en-US" altLang="ko-KR" sz="1400" baseline="0" dirty="0"/>
                        <a:t>, </a:t>
                      </a:r>
                      <a:r>
                        <a:rPr lang="ko-KR" altLang="en-US" sz="1400" baseline="0" dirty="0"/>
                        <a:t>게시물 상세보기</a:t>
                      </a:r>
                      <a:r>
                        <a:rPr lang="en-US" altLang="ko-KR" sz="1400" baseline="0" dirty="0"/>
                        <a:t>, </a:t>
                      </a:r>
                      <a:r>
                        <a:rPr lang="ko-KR" altLang="en-US" sz="1400" baseline="0" dirty="0"/>
                        <a:t>게시물 등록</a:t>
                      </a:r>
                      <a:r>
                        <a:rPr lang="en-US" altLang="ko-KR" sz="1400" baseline="0" dirty="0"/>
                        <a:t>, </a:t>
                      </a:r>
                      <a:r>
                        <a:rPr lang="ko-KR" altLang="en-US" sz="1400" baseline="0" dirty="0"/>
                        <a:t>게시물 수정</a:t>
                      </a:r>
                      <a:endParaRPr lang="en-US" altLang="ko-KR" sz="1400" baseline="0" dirty="0"/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endParaRPr lang="en-US" altLang="ko-KR" sz="1400" baseline="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aseline="0" dirty="0"/>
                        <a:t>- </a:t>
                      </a:r>
                      <a:r>
                        <a:rPr lang="ko-KR" altLang="en-US" sz="1400" baseline="0" dirty="0"/>
                        <a:t>게시물 공감</a:t>
                      </a:r>
                      <a:r>
                        <a:rPr lang="en-US" altLang="ko-KR" sz="1400" baseline="0" dirty="0"/>
                        <a:t>(2), </a:t>
                      </a:r>
                      <a:r>
                        <a:rPr lang="ko-KR" altLang="en-US" sz="1400" baseline="0" dirty="0"/>
                        <a:t>게시물 </a:t>
                      </a:r>
                      <a:r>
                        <a:rPr lang="ko-KR" altLang="en-US" sz="1400" baseline="0" dirty="0" err="1"/>
                        <a:t>비공감</a:t>
                      </a:r>
                      <a:r>
                        <a:rPr lang="en-US" altLang="ko-KR" sz="1400" baseline="0" dirty="0"/>
                        <a:t>(2), </a:t>
                      </a:r>
                      <a:r>
                        <a:rPr lang="ko-KR" altLang="en-US" sz="1400" baseline="0" dirty="0"/>
                        <a:t>게시물 재등록</a:t>
                      </a:r>
                      <a:r>
                        <a:rPr lang="en-US" altLang="ko-KR" sz="1400" baseline="0" dirty="0"/>
                        <a:t>(2)  </a:t>
                      </a:r>
                      <a:r>
                        <a:rPr lang="ko-KR" altLang="en-US" sz="1400" dirty="0" err="1"/>
                        <a:t>댓글보기</a:t>
                      </a:r>
                      <a:r>
                        <a:rPr lang="en-US" altLang="ko-KR" sz="1400" dirty="0"/>
                        <a:t>(2), </a:t>
                      </a:r>
                      <a:r>
                        <a:rPr lang="ko-KR" altLang="en-US" sz="1400" dirty="0" err="1"/>
                        <a:t>댓글입력</a:t>
                      </a:r>
                      <a:r>
                        <a:rPr lang="en-US" altLang="ko-KR" sz="1400" dirty="0"/>
                        <a:t>(2), </a:t>
                      </a:r>
                      <a:r>
                        <a:rPr lang="ko-KR" altLang="en-US" sz="1400" dirty="0" err="1"/>
                        <a:t>댓글</a:t>
                      </a:r>
                      <a:r>
                        <a:rPr lang="ko-KR" altLang="en-US" sz="1400" dirty="0"/>
                        <a:t> 삭제</a:t>
                      </a:r>
                      <a:r>
                        <a:rPr lang="en-US" altLang="ko-KR" sz="1400" dirty="0"/>
                        <a:t>(2)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65016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방정보관리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- </a:t>
                      </a:r>
                      <a:r>
                        <a:rPr lang="ko-KR" altLang="en-US" sz="1400" dirty="0"/>
                        <a:t>방 정보 등록</a:t>
                      </a:r>
                      <a:r>
                        <a:rPr lang="en-US" altLang="ko-KR" sz="1400" dirty="0"/>
                        <a:t>(1), </a:t>
                      </a:r>
                      <a:r>
                        <a:rPr lang="ko-KR" altLang="en-US" sz="1400" dirty="0"/>
                        <a:t>방 정보 목록 조회</a:t>
                      </a:r>
                      <a:r>
                        <a:rPr lang="en-US" altLang="ko-KR" sz="1400" dirty="0"/>
                        <a:t>(1),</a:t>
                      </a:r>
                      <a:r>
                        <a:rPr lang="en-US" altLang="ko-KR" sz="1400" baseline="0" dirty="0"/>
                        <a:t> </a:t>
                      </a:r>
                      <a:r>
                        <a:rPr lang="ko-KR" altLang="en-US" sz="1400" dirty="0"/>
                        <a:t>방 정보 상세보기</a:t>
                      </a:r>
                      <a:r>
                        <a:rPr lang="en-US" altLang="ko-KR" sz="1400" dirty="0"/>
                        <a:t>(1), </a:t>
                      </a:r>
                      <a:r>
                        <a:rPr lang="ko-KR" altLang="en-US" sz="1400" dirty="0"/>
                        <a:t>방 정보 수정</a:t>
                      </a:r>
                      <a:r>
                        <a:rPr lang="en-US" altLang="ko-KR" sz="1400" dirty="0"/>
                        <a:t>(1)</a:t>
                      </a: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400" dirty="0"/>
                        <a:t>방 정보 </a:t>
                      </a:r>
                      <a:r>
                        <a:rPr lang="ko-KR" altLang="en-US" sz="1400" dirty="0" err="1"/>
                        <a:t>조건별</a:t>
                      </a:r>
                      <a:r>
                        <a:rPr lang="ko-KR" altLang="en-US" sz="1400" dirty="0"/>
                        <a:t> 검색</a:t>
                      </a:r>
                      <a:r>
                        <a:rPr lang="en-US" altLang="ko-KR" sz="1400" dirty="0"/>
                        <a:t>(2), </a:t>
                      </a:r>
                      <a:r>
                        <a:rPr lang="ko-KR" altLang="en-US" sz="1400" dirty="0" err="1"/>
                        <a:t>전화걸기</a:t>
                      </a:r>
                      <a:r>
                        <a:rPr lang="en-US" altLang="ko-KR" sz="1400" dirty="0"/>
                        <a:t>(1),</a:t>
                      </a:r>
                      <a:r>
                        <a:rPr lang="en-US" altLang="ko-KR" sz="1400" baseline="0" dirty="0"/>
                        <a:t> </a:t>
                      </a:r>
                      <a:r>
                        <a:rPr lang="ko-KR" altLang="en-US" sz="1400" baseline="0" dirty="0" err="1"/>
                        <a:t>문자보내기</a:t>
                      </a:r>
                      <a:r>
                        <a:rPr lang="en-US" altLang="ko-KR" sz="1400" baseline="0" dirty="0"/>
                        <a:t>(1), 1:1 </a:t>
                      </a:r>
                      <a:r>
                        <a:rPr lang="ko-KR" altLang="en-US" sz="1400" baseline="0" dirty="0"/>
                        <a:t>상담하기</a:t>
                      </a:r>
                      <a:r>
                        <a:rPr lang="en-US" altLang="ko-KR" sz="1400" baseline="0" dirty="0"/>
                        <a:t>(1), </a:t>
                      </a:r>
                      <a:r>
                        <a:rPr lang="ko-KR" altLang="en-US" sz="1400" baseline="0" dirty="0"/>
                        <a:t>방 정보 공유하기</a:t>
                      </a:r>
                      <a:r>
                        <a:rPr lang="en-US" altLang="ko-KR" sz="1400" baseline="0" dirty="0"/>
                        <a:t>(2)</a:t>
                      </a:r>
                      <a:endParaRPr lang="en-US" altLang="ko-KR" sz="14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803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컨설팅 정보 관리</a:t>
                      </a:r>
                      <a:r>
                        <a:rPr lang="en-US" altLang="ko-KR" sz="1400" dirty="0"/>
                        <a:t>(2)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400" dirty="0"/>
                        <a:t>컨설팅 정보 입력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내 컨설팅 정보 수정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내 컨설팅 정보 상세보기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내 컨설팅 정보 삭제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내 컨설팅 정보 검색</a:t>
                      </a:r>
                      <a:endParaRPr lang="en-US" altLang="ko-KR" sz="1400" dirty="0"/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400" dirty="0"/>
                        <a:t>관리자 </a:t>
                      </a:r>
                      <a:r>
                        <a:rPr lang="en-US" altLang="ko-KR" sz="1400" dirty="0"/>
                        <a:t>:</a:t>
                      </a:r>
                      <a:r>
                        <a:rPr lang="en-US" altLang="ko-KR" sz="1400" baseline="0" dirty="0"/>
                        <a:t> </a:t>
                      </a:r>
                      <a:r>
                        <a:rPr lang="ko-KR" altLang="en-US" sz="1400" dirty="0"/>
                        <a:t>전체 컨설팅 정보 목록 조회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전체 컨설팅 정보 검색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컨설팅 정보 삭제</a:t>
                      </a:r>
                      <a:endParaRPr lang="en-US" altLang="ko-KR" sz="14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803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업체 정보 관리</a:t>
                      </a:r>
                      <a:r>
                        <a:rPr lang="en-US" altLang="ko-KR" sz="1400" dirty="0"/>
                        <a:t>(2)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400" dirty="0"/>
                        <a:t>업체 정보 목록 조회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업체 정보 상세 보기</a:t>
                      </a:r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/>
                        <a:t>회원 정보 상세보기</a:t>
                      </a:r>
                      <a:r>
                        <a:rPr lang="en-US" altLang="ko-KR" sz="140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2803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이용 설명서</a:t>
                      </a:r>
                      <a:r>
                        <a:rPr lang="en-US" altLang="ko-KR" sz="1400" dirty="0"/>
                        <a:t>(2)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400" dirty="0"/>
                        <a:t>이용 설명서</a:t>
                      </a:r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/>
                        <a:t>서비스 소개</a:t>
                      </a:r>
                      <a:r>
                        <a:rPr lang="en-US" altLang="ko-KR" sz="1400" dirty="0"/>
                        <a:t>), </a:t>
                      </a:r>
                      <a:r>
                        <a:rPr lang="ko-KR" altLang="en-US" sz="1400" dirty="0"/>
                        <a:t>상품 소개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자주하는 질문</a:t>
                      </a:r>
                      <a:r>
                        <a:rPr lang="en-US" altLang="ko-KR" sz="1400" dirty="0"/>
                        <a:t>, Q&amp;A, </a:t>
                      </a:r>
                      <a:r>
                        <a:rPr lang="ko-KR" altLang="en-US" sz="1400" dirty="0" err="1"/>
                        <a:t>정보취급방침등</a:t>
                      </a:r>
                      <a:endParaRPr lang="en-US" altLang="ko-KR" sz="14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580296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453420" y="326870"/>
            <a:ext cx="5188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내 정보 상세보기</a:t>
            </a:r>
            <a:r>
              <a:rPr lang="en-US" altLang="ko-KR" b="1" dirty="0"/>
              <a:t> (1) - </a:t>
            </a:r>
            <a:r>
              <a:rPr lang="ko-KR" altLang="en-US" b="1" dirty="0"/>
              <a:t>추가진행작업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7096586" y="231026"/>
            <a:ext cx="46353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참고 파일 </a:t>
            </a:r>
            <a:r>
              <a:rPr lang="en-US" altLang="ko-KR" dirty="0"/>
              <a:t>: contact-2.html, Contact-5.html, </a:t>
            </a:r>
          </a:p>
          <a:p>
            <a:r>
              <a:rPr lang="en-US" altLang="ko-KR" dirty="0"/>
              <a:t>About-me.html, about.html</a:t>
            </a:r>
          </a:p>
        </p:txBody>
      </p:sp>
      <p:sp>
        <p:nvSpPr>
          <p:cNvPr id="55" name="모서리가 둥근 직사각형 54"/>
          <p:cNvSpPr/>
          <p:nvPr/>
        </p:nvSpPr>
        <p:spPr>
          <a:xfrm>
            <a:off x="1271146" y="4197900"/>
            <a:ext cx="4441756" cy="2992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footer</a:t>
            </a:r>
            <a:endParaRPr lang="ko-KR" altLang="en-US" dirty="0"/>
          </a:p>
        </p:txBody>
      </p:sp>
      <p:sp>
        <p:nvSpPr>
          <p:cNvPr id="123" name="직사각형 122"/>
          <p:cNvSpPr/>
          <p:nvPr/>
        </p:nvSpPr>
        <p:spPr>
          <a:xfrm>
            <a:off x="518499" y="1216223"/>
            <a:ext cx="6200045" cy="1833608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4" name="직사각형 123"/>
          <p:cNvSpPr/>
          <p:nvPr/>
        </p:nvSpPr>
        <p:spPr>
          <a:xfrm>
            <a:off x="6978927" y="1258101"/>
            <a:ext cx="97616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/>
              <a:t>profile.html</a:t>
            </a:r>
            <a:endParaRPr lang="ko-KR" altLang="en-US" sz="1200" dirty="0"/>
          </a:p>
        </p:txBody>
      </p:sp>
      <p:cxnSp>
        <p:nvCxnSpPr>
          <p:cNvPr id="125" name="직선 화살표 연결선 124"/>
          <p:cNvCxnSpPr>
            <a:endCxn id="124" idx="1"/>
          </p:cNvCxnSpPr>
          <p:nvPr/>
        </p:nvCxnSpPr>
        <p:spPr>
          <a:xfrm flipV="1">
            <a:off x="6731982" y="1396601"/>
            <a:ext cx="246945" cy="759044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그룹 31"/>
          <p:cNvGrpSpPr/>
          <p:nvPr/>
        </p:nvGrpSpPr>
        <p:grpSpPr>
          <a:xfrm>
            <a:off x="610223" y="955280"/>
            <a:ext cx="6108321" cy="1413016"/>
            <a:chOff x="610224" y="955280"/>
            <a:chExt cx="4422371" cy="1023011"/>
          </a:xfrm>
        </p:grpSpPr>
        <p:pic>
          <p:nvPicPr>
            <p:cNvPr id="63" name="그림 6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0224" y="955280"/>
              <a:ext cx="4422371" cy="190620"/>
            </a:xfrm>
            <a:prstGeom prst="rect">
              <a:avLst/>
            </a:prstGeom>
          </p:spPr>
        </p:pic>
        <p:pic>
          <p:nvPicPr>
            <p:cNvPr id="31" name="그림 3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0225" y="1250854"/>
              <a:ext cx="3566122" cy="500359"/>
            </a:xfrm>
            <a:prstGeom prst="rect">
              <a:avLst/>
            </a:prstGeom>
          </p:spPr>
        </p:pic>
        <p:sp>
          <p:nvSpPr>
            <p:cNvPr id="93" name="TextBox 92"/>
            <p:cNvSpPr txBox="1"/>
            <p:nvPr/>
          </p:nvSpPr>
          <p:spPr>
            <a:xfrm>
              <a:off x="1021783" y="1485849"/>
              <a:ext cx="1821150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000" dirty="0" err="1"/>
                <a:t>user.meta_value.comment</a:t>
              </a:r>
              <a:endParaRPr lang="ko-KR" altLang="en-US" sz="1000" dirty="0"/>
            </a:p>
          </p:txBody>
        </p:sp>
        <p:sp>
          <p:nvSpPr>
            <p:cNvPr id="137" name="타원 136"/>
            <p:cNvSpPr/>
            <p:nvPr/>
          </p:nvSpPr>
          <p:spPr>
            <a:xfrm>
              <a:off x="2437882" y="1270297"/>
              <a:ext cx="847059" cy="283490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 err="1"/>
                <a:t>Member_type</a:t>
              </a:r>
              <a:endParaRPr lang="ko-KR" altLang="en-US" sz="800" b="1" dirty="0"/>
            </a:p>
          </p:txBody>
        </p:sp>
        <p:sp>
          <p:nvSpPr>
            <p:cNvPr id="138" name="타원 137"/>
            <p:cNvSpPr/>
            <p:nvPr/>
          </p:nvSpPr>
          <p:spPr>
            <a:xfrm>
              <a:off x="1837039" y="1724779"/>
              <a:ext cx="435615" cy="199317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/>
                <a:t>30</a:t>
              </a:r>
              <a:endParaRPr lang="ko-KR" altLang="en-US" sz="800" b="1" dirty="0"/>
            </a:p>
          </p:txBody>
        </p:sp>
        <p:pic>
          <p:nvPicPr>
            <p:cNvPr id="139" name="그림 138"/>
            <p:cNvPicPr>
              <a:picLocks noChangeAspect="1"/>
            </p:cNvPicPr>
            <p:nvPr/>
          </p:nvPicPr>
          <p:blipFill rotWithShape="1">
            <a:blip r:embed="rId4"/>
            <a:srcRect r="45924" b="14153"/>
            <a:stretch/>
          </p:blipFill>
          <p:spPr>
            <a:xfrm>
              <a:off x="1654844" y="1735845"/>
              <a:ext cx="264935" cy="179894"/>
            </a:xfrm>
            <a:prstGeom prst="rect">
              <a:avLst/>
            </a:prstGeom>
          </p:spPr>
        </p:pic>
        <p:sp>
          <p:nvSpPr>
            <p:cNvPr id="140" name="TextBox 139"/>
            <p:cNvSpPr txBox="1"/>
            <p:nvPr/>
          </p:nvSpPr>
          <p:spPr>
            <a:xfrm>
              <a:off x="2375003" y="1747090"/>
              <a:ext cx="321620" cy="17826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z="1000" dirty="0"/>
                <a:t>레벨</a:t>
              </a:r>
            </a:p>
          </p:txBody>
        </p:sp>
        <p:sp>
          <p:nvSpPr>
            <p:cNvPr id="141" name="타원 140"/>
            <p:cNvSpPr/>
            <p:nvPr/>
          </p:nvSpPr>
          <p:spPr>
            <a:xfrm>
              <a:off x="2642379" y="1724914"/>
              <a:ext cx="435615" cy="199183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/>
                <a:t>7</a:t>
              </a:r>
              <a:endParaRPr lang="ko-KR" altLang="en-US" sz="800" b="1" dirty="0"/>
            </a:p>
          </p:txBody>
        </p:sp>
        <p:sp>
          <p:nvSpPr>
            <p:cNvPr id="142" name="TextBox 141"/>
            <p:cNvSpPr txBox="1"/>
            <p:nvPr/>
          </p:nvSpPr>
          <p:spPr>
            <a:xfrm>
              <a:off x="963993" y="1732070"/>
              <a:ext cx="659038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/>
                <a:t>6 posts</a:t>
              </a:r>
              <a:endParaRPr lang="ko-KR" altLang="en-US" sz="1000" b="1" dirty="0"/>
            </a:p>
          </p:txBody>
        </p:sp>
      </p:grpSp>
      <p:pic>
        <p:nvPicPr>
          <p:cNvPr id="34" name="그림 3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357" y="2464503"/>
            <a:ext cx="4321871" cy="275413"/>
          </a:xfrm>
          <a:prstGeom prst="rect">
            <a:avLst/>
          </a:prstGeom>
        </p:spPr>
      </p:pic>
      <p:sp>
        <p:nvSpPr>
          <p:cNvPr id="143" name="직사각형 142"/>
          <p:cNvSpPr/>
          <p:nvPr/>
        </p:nvSpPr>
        <p:spPr>
          <a:xfrm>
            <a:off x="7185804" y="1216222"/>
            <a:ext cx="4850421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/>
              <a:t>&lt; </a:t>
            </a:r>
            <a:r>
              <a:rPr lang="ko-KR" altLang="en-US" b="1" dirty="0"/>
              <a:t>참고사항 </a:t>
            </a:r>
            <a:r>
              <a:rPr lang="en-US" altLang="ko-KR" b="1" dirty="0"/>
              <a:t>&gt;</a:t>
            </a:r>
          </a:p>
          <a:p>
            <a:pPr algn="ctr"/>
            <a:endParaRPr lang="en-US" altLang="ko-KR" b="1" dirty="0"/>
          </a:p>
          <a:p>
            <a:pPr marL="285750" indent="-285750">
              <a:buFontTx/>
              <a:buChar char="-"/>
            </a:pPr>
            <a:r>
              <a:rPr lang="en-US" altLang="ko-KR" sz="1400" b="1" dirty="0"/>
              <a:t>Follower(</a:t>
            </a:r>
            <a:r>
              <a:rPr lang="ko-KR" altLang="en-US" sz="1400" b="1" dirty="0"/>
              <a:t>나를 </a:t>
            </a:r>
            <a:r>
              <a:rPr lang="ko-KR" altLang="en-US" sz="1400" b="1" dirty="0" err="1"/>
              <a:t>팔로워한</a:t>
            </a:r>
            <a:r>
              <a:rPr lang="ko-KR" altLang="en-US" sz="1400" b="1" dirty="0"/>
              <a:t> 사람</a:t>
            </a:r>
            <a:r>
              <a:rPr lang="en-US" altLang="ko-KR" sz="1400" b="1" dirty="0"/>
              <a:t>), following(</a:t>
            </a:r>
            <a:r>
              <a:rPr lang="ko-KR" altLang="en-US" sz="1400" b="1" dirty="0"/>
              <a:t>내가 </a:t>
            </a:r>
            <a:r>
              <a:rPr lang="ko-KR" altLang="en-US" sz="1400" b="1" dirty="0" err="1"/>
              <a:t>팔로워한</a:t>
            </a:r>
            <a:r>
              <a:rPr lang="ko-KR" altLang="en-US" sz="1400" b="1" dirty="0"/>
              <a:t> 사람</a:t>
            </a:r>
            <a:r>
              <a:rPr lang="en-US" altLang="ko-KR" sz="1400" b="1" dirty="0"/>
              <a:t>), posts(</a:t>
            </a:r>
            <a:r>
              <a:rPr lang="ko-KR" altLang="en-US" sz="1400" b="1" dirty="0"/>
              <a:t>내 </a:t>
            </a:r>
            <a:r>
              <a:rPr lang="ko-KR" altLang="en-US" sz="1400" b="1" dirty="0" err="1"/>
              <a:t>작성글</a:t>
            </a:r>
            <a:r>
              <a:rPr lang="en-US" altLang="ko-KR" sz="1400" b="1" dirty="0"/>
              <a:t>), replies(</a:t>
            </a:r>
            <a:r>
              <a:rPr lang="ko-KR" altLang="en-US" sz="1400" b="1" dirty="0"/>
              <a:t>게시물별 </a:t>
            </a:r>
            <a:r>
              <a:rPr lang="ko-KR" altLang="en-US" sz="1400" b="1" dirty="0" err="1"/>
              <a:t>댓글</a:t>
            </a:r>
            <a:r>
              <a:rPr lang="en-US" altLang="ko-KR" sz="1400" b="1" dirty="0"/>
              <a:t>), </a:t>
            </a:r>
            <a:r>
              <a:rPr lang="en-US" altLang="ko-KR" sz="1400" b="1" dirty="0" err="1"/>
              <a:t>likeposts</a:t>
            </a:r>
            <a:r>
              <a:rPr lang="en-US" altLang="ko-KR" sz="1400" b="1" dirty="0"/>
              <a:t>(</a:t>
            </a:r>
            <a:r>
              <a:rPr lang="ko-KR" altLang="en-US" sz="1400" b="1" dirty="0" err="1"/>
              <a:t>좋아요를</a:t>
            </a:r>
            <a:r>
              <a:rPr lang="ko-KR" altLang="en-US" sz="1400" b="1" dirty="0"/>
              <a:t> 누른 글</a:t>
            </a:r>
            <a:r>
              <a:rPr lang="en-US" altLang="ko-KR" sz="1400" b="1" dirty="0"/>
              <a:t>)</a:t>
            </a:r>
          </a:p>
          <a:p>
            <a:pPr marL="285750" indent="-285750">
              <a:buFontTx/>
              <a:buChar char="-"/>
            </a:pPr>
            <a:r>
              <a:rPr lang="ko-KR" altLang="en-US" sz="1400" b="1" dirty="0"/>
              <a:t>프로필사진 </a:t>
            </a:r>
            <a:r>
              <a:rPr lang="en-US" altLang="ko-KR" sz="1400" b="1" dirty="0"/>
              <a:t>: </a:t>
            </a:r>
            <a:r>
              <a:rPr lang="en-US" altLang="ko-KR" sz="1400" b="1" dirty="0" err="1"/>
              <a:t>profile_image_path</a:t>
            </a:r>
            <a:r>
              <a:rPr lang="en-US" altLang="ko-KR" sz="1400" b="1" dirty="0"/>
              <a:t>(URL)</a:t>
            </a:r>
          </a:p>
          <a:p>
            <a:pPr marL="285750" indent="-285750">
              <a:buFontTx/>
              <a:buChar char="-"/>
            </a:pPr>
            <a:r>
              <a:rPr lang="ko-KR" altLang="en-US" sz="1400" b="1" dirty="0"/>
              <a:t>사진을 올리면 </a:t>
            </a:r>
            <a:r>
              <a:rPr lang="ko-KR" altLang="en-US" sz="1400" b="1" dirty="0" err="1"/>
              <a:t>인스타나</a:t>
            </a:r>
            <a:r>
              <a:rPr lang="ko-KR" altLang="en-US" sz="1400" b="1" dirty="0"/>
              <a:t> </a:t>
            </a:r>
            <a:r>
              <a:rPr lang="ko-KR" altLang="en-US" sz="1400" b="1" dirty="0" err="1"/>
              <a:t>페이스북에</a:t>
            </a:r>
            <a:r>
              <a:rPr lang="ko-KR" altLang="en-US" sz="1400" b="1" dirty="0"/>
              <a:t> 동시에 올라갈 수 있도록 하는 것도 </a:t>
            </a:r>
            <a:r>
              <a:rPr lang="ko-KR" altLang="en-US" sz="1400" b="1" dirty="0" err="1"/>
              <a:t>좋을듯</a:t>
            </a:r>
            <a:r>
              <a:rPr lang="en-US" altLang="ko-KR" sz="1400" b="1" dirty="0"/>
              <a:t>!</a:t>
            </a:r>
          </a:p>
        </p:txBody>
      </p:sp>
      <p:cxnSp>
        <p:nvCxnSpPr>
          <p:cNvPr id="147" name="직선 화살표 연결선 146"/>
          <p:cNvCxnSpPr>
            <a:stCxn id="149" idx="2"/>
          </p:cNvCxnSpPr>
          <p:nvPr/>
        </p:nvCxnSpPr>
        <p:spPr>
          <a:xfrm>
            <a:off x="2501400" y="2325934"/>
            <a:ext cx="633243" cy="96208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직사각형 147"/>
          <p:cNvSpPr/>
          <p:nvPr/>
        </p:nvSpPr>
        <p:spPr>
          <a:xfrm>
            <a:off x="3047792" y="2309898"/>
            <a:ext cx="157927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/>
              <a:t>나를 좋아한 사람 수</a:t>
            </a:r>
          </a:p>
        </p:txBody>
      </p:sp>
      <p:sp>
        <p:nvSpPr>
          <p:cNvPr id="149" name="직사각형 148"/>
          <p:cNvSpPr/>
          <p:nvPr/>
        </p:nvSpPr>
        <p:spPr>
          <a:xfrm>
            <a:off x="2081595" y="2004547"/>
            <a:ext cx="839610" cy="321387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직사각형 41"/>
          <p:cNvSpPr/>
          <p:nvPr/>
        </p:nvSpPr>
        <p:spPr>
          <a:xfrm>
            <a:off x="518499" y="2481030"/>
            <a:ext cx="603050" cy="2154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>
            <a:spAutoFit/>
          </a:bodyPr>
          <a:lstStyle/>
          <a:p>
            <a:r>
              <a:rPr lang="en-US" altLang="ko-KR" sz="800" b="1" dirty="0"/>
              <a:t>Follower</a:t>
            </a:r>
            <a:endParaRPr lang="ko-KR" altLang="en-US" sz="800" dirty="0"/>
          </a:p>
        </p:txBody>
      </p:sp>
      <p:sp>
        <p:nvSpPr>
          <p:cNvPr id="150" name="직사각형 149"/>
          <p:cNvSpPr/>
          <p:nvPr/>
        </p:nvSpPr>
        <p:spPr>
          <a:xfrm>
            <a:off x="1060562" y="2477434"/>
            <a:ext cx="662361" cy="215444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altLang="ko-KR" sz="800" b="1" dirty="0"/>
              <a:t>Following</a:t>
            </a:r>
            <a:endParaRPr lang="ko-KR" altLang="en-US" sz="800" dirty="0"/>
          </a:p>
        </p:txBody>
      </p:sp>
      <p:sp>
        <p:nvSpPr>
          <p:cNvPr id="151" name="직사각형 150"/>
          <p:cNvSpPr/>
          <p:nvPr/>
        </p:nvSpPr>
        <p:spPr>
          <a:xfrm>
            <a:off x="1679828" y="2485889"/>
            <a:ext cx="449162" cy="215444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altLang="ko-KR" sz="800" b="1" dirty="0"/>
              <a:t>posts</a:t>
            </a:r>
            <a:endParaRPr lang="ko-KR" altLang="en-US" sz="800" dirty="0"/>
          </a:p>
        </p:txBody>
      </p:sp>
      <p:sp>
        <p:nvSpPr>
          <p:cNvPr id="66" name="직사각형 65"/>
          <p:cNvSpPr/>
          <p:nvPr/>
        </p:nvSpPr>
        <p:spPr>
          <a:xfrm>
            <a:off x="2500445" y="2485889"/>
            <a:ext cx="620683" cy="215444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altLang="ko-KR" sz="800" b="1" dirty="0" err="1"/>
              <a:t>likeposts</a:t>
            </a:r>
            <a:endParaRPr lang="ko-KR" altLang="en-US" sz="800" dirty="0"/>
          </a:p>
        </p:txBody>
      </p:sp>
      <p:sp>
        <p:nvSpPr>
          <p:cNvPr id="65" name="직사각형 64"/>
          <p:cNvSpPr/>
          <p:nvPr/>
        </p:nvSpPr>
        <p:spPr>
          <a:xfrm>
            <a:off x="2094378" y="2487851"/>
            <a:ext cx="506870" cy="2154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altLang="ko-KR" sz="800" b="1" dirty="0"/>
              <a:t>replies</a:t>
            </a:r>
            <a:endParaRPr lang="ko-KR" altLang="en-US" sz="8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2270" y="2717797"/>
            <a:ext cx="4364520" cy="808244"/>
          </a:xfrm>
          <a:prstGeom prst="rect">
            <a:avLst/>
          </a:prstGeom>
        </p:spPr>
      </p:pic>
      <p:cxnSp>
        <p:nvCxnSpPr>
          <p:cNvPr id="57" name="직선 화살표 연결선 56"/>
          <p:cNvCxnSpPr>
            <a:stCxn id="59" idx="2"/>
          </p:cNvCxnSpPr>
          <p:nvPr/>
        </p:nvCxnSpPr>
        <p:spPr>
          <a:xfrm>
            <a:off x="4708649" y="3061303"/>
            <a:ext cx="295017" cy="96208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/>
          <p:cNvSpPr/>
          <p:nvPr/>
        </p:nvSpPr>
        <p:spPr>
          <a:xfrm>
            <a:off x="4627070" y="2739916"/>
            <a:ext cx="163158" cy="321387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0" name="직사각형 59"/>
          <p:cNvSpPr/>
          <p:nvPr/>
        </p:nvSpPr>
        <p:spPr>
          <a:xfrm>
            <a:off x="4968956" y="3126413"/>
            <a:ext cx="13099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/>
              <a:t>원문 링크</a:t>
            </a:r>
            <a:r>
              <a:rPr lang="en-US" altLang="ko-KR" sz="1200" dirty="0"/>
              <a:t>(</a:t>
            </a:r>
            <a:r>
              <a:rPr lang="ko-KR" altLang="en-US" sz="1200" dirty="0" err="1"/>
              <a:t>새창</a:t>
            </a:r>
            <a:r>
              <a:rPr lang="en-US" altLang="ko-KR" sz="1200" dirty="0"/>
              <a:t>)</a:t>
            </a:r>
            <a:r>
              <a:rPr lang="ko-KR" altLang="en-US" sz="1200" dirty="0"/>
              <a:t> </a:t>
            </a:r>
          </a:p>
        </p:txBody>
      </p:sp>
      <p:grpSp>
        <p:nvGrpSpPr>
          <p:cNvPr id="61" name="그룹 60"/>
          <p:cNvGrpSpPr/>
          <p:nvPr/>
        </p:nvGrpSpPr>
        <p:grpSpPr>
          <a:xfrm>
            <a:off x="4885829" y="1237155"/>
            <a:ext cx="1822024" cy="861084"/>
            <a:chOff x="5047729" y="3458811"/>
            <a:chExt cx="2019300" cy="954316"/>
          </a:xfrm>
        </p:grpSpPr>
        <p:pic>
          <p:nvPicPr>
            <p:cNvPr id="62" name="그림 61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047729" y="3458811"/>
              <a:ext cx="2019300" cy="342900"/>
            </a:xfrm>
            <a:prstGeom prst="rect">
              <a:avLst/>
            </a:prstGeom>
          </p:spPr>
        </p:pic>
        <p:pic>
          <p:nvPicPr>
            <p:cNvPr id="64" name="그림 63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062016" y="3794002"/>
              <a:ext cx="1990725" cy="6191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316657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453420" y="326870"/>
            <a:ext cx="5188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내 정보 상세보기</a:t>
            </a:r>
            <a:r>
              <a:rPr lang="en-US" altLang="ko-KR" b="1" dirty="0"/>
              <a:t> (1) - </a:t>
            </a:r>
            <a:r>
              <a:rPr lang="ko-KR" altLang="en-US" b="1" dirty="0"/>
              <a:t>추가진행작업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7096586" y="231026"/>
            <a:ext cx="46353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참고 파일 </a:t>
            </a:r>
            <a:r>
              <a:rPr lang="en-US" altLang="ko-KR" dirty="0"/>
              <a:t>: contact-2.html, Contact-5.html, </a:t>
            </a:r>
          </a:p>
          <a:p>
            <a:r>
              <a:rPr lang="en-US" altLang="ko-KR" dirty="0"/>
              <a:t>About-me.html, about.html</a:t>
            </a:r>
          </a:p>
        </p:txBody>
      </p:sp>
      <p:sp>
        <p:nvSpPr>
          <p:cNvPr id="55" name="모서리가 둥근 직사각형 54"/>
          <p:cNvSpPr/>
          <p:nvPr/>
        </p:nvSpPr>
        <p:spPr>
          <a:xfrm>
            <a:off x="1430057" y="5794676"/>
            <a:ext cx="4441756" cy="2992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footer</a:t>
            </a:r>
            <a:endParaRPr lang="ko-KR" altLang="en-US" dirty="0"/>
          </a:p>
        </p:txBody>
      </p:sp>
      <p:sp>
        <p:nvSpPr>
          <p:cNvPr id="123" name="직사각형 122"/>
          <p:cNvSpPr/>
          <p:nvPr/>
        </p:nvSpPr>
        <p:spPr>
          <a:xfrm>
            <a:off x="518499" y="1216223"/>
            <a:ext cx="6200045" cy="1833608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4" name="직사각형 123"/>
          <p:cNvSpPr/>
          <p:nvPr/>
        </p:nvSpPr>
        <p:spPr>
          <a:xfrm>
            <a:off x="6978927" y="1258101"/>
            <a:ext cx="97616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/>
              <a:t>profile.html</a:t>
            </a:r>
            <a:endParaRPr lang="ko-KR" altLang="en-US" sz="1200" dirty="0"/>
          </a:p>
        </p:txBody>
      </p:sp>
      <p:cxnSp>
        <p:nvCxnSpPr>
          <p:cNvPr id="125" name="직선 화살표 연결선 124"/>
          <p:cNvCxnSpPr>
            <a:endCxn id="124" idx="1"/>
          </p:cNvCxnSpPr>
          <p:nvPr/>
        </p:nvCxnSpPr>
        <p:spPr>
          <a:xfrm flipV="1">
            <a:off x="6731982" y="1396601"/>
            <a:ext cx="246945" cy="759044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그룹 31"/>
          <p:cNvGrpSpPr/>
          <p:nvPr/>
        </p:nvGrpSpPr>
        <p:grpSpPr>
          <a:xfrm>
            <a:off x="610223" y="955280"/>
            <a:ext cx="6108321" cy="1413016"/>
            <a:chOff x="610224" y="955280"/>
            <a:chExt cx="4422371" cy="1023011"/>
          </a:xfrm>
        </p:grpSpPr>
        <p:pic>
          <p:nvPicPr>
            <p:cNvPr id="63" name="그림 6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0224" y="955280"/>
              <a:ext cx="4422371" cy="190620"/>
            </a:xfrm>
            <a:prstGeom prst="rect">
              <a:avLst/>
            </a:prstGeom>
          </p:spPr>
        </p:pic>
        <p:pic>
          <p:nvPicPr>
            <p:cNvPr id="31" name="그림 3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0225" y="1250854"/>
              <a:ext cx="3566122" cy="500359"/>
            </a:xfrm>
            <a:prstGeom prst="rect">
              <a:avLst/>
            </a:prstGeom>
          </p:spPr>
        </p:pic>
        <p:sp>
          <p:nvSpPr>
            <p:cNvPr id="93" name="TextBox 92"/>
            <p:cNvSpPr txBox="1"/>
            <p:nvPr/>
          </p:nvSpPr>
          <p:spPr>
            <a:xfrm>
              <a:off x="1021783" y="1485849"/>
              <a:ext cx="1821150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000" dirty="0" err="1"/>
                <a:t>user.meta_value.comment</a:t>
              </a:r>
              <a:endParaRPr lang="ko-KR" altLang="en-US" sz="1000" dirty="0"/>
            </a:p>
          </p:txBody>
        </p:sp>
        <p:sp>
          <p:nvSpPr>
            <p:cNvPr id="137" name="타원 136"/>
            <p:cNvSpPr/>
            <p:nvPr/>
          </p:nvSpPr>
          <p:spPr>
            <a:xfrm>
              <a:off x="2437882" y="1270297"/>
              <a:ext cx="847059" cy="283490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 err="1"/>
                <a:t>Member_type</a:t>
              </a:r>
              <a:endParaRPr lang="ko-KR" altLang="en-US" sz="800" b="1" dirty="0"/>
            </a:p>
          </p:txBody>
        </p:sp>
        <p:sp>
          <p:nvSpPr>
            <p:cNvPr id="138" name="타원 137"/>
            <p:cNvSpPr/>
            <p:nvPr/>
          </p:nvSpPr>
          <p:spPr>
            <a:xfrm>
              <a:off x="1837039" y="1724779"/>
              <a:ext cx="435615" cy="199317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/>
                <a:t>30</a:t>
              </a:r>
              <a:endParaRPr lang="ko-KR" altLang="en-US" sz="800" b="1" dirty="0"/>
            </a:p>
          </p:txBody>
        </p:sp>
        <p:pic>
          <p:nvPicPr>
            <p:cNvPr id="139" name="그림 138"/>
            <p:cNvPicPr>
              <a:picLocks noChangeAspect="1"/>
            </p:cNvPicPr>
            <p:nvPr/>
          </p:nvPicPr>
          <p:blipFill rotWithShape="1">
            <a:blip r:embed="rId4"/>
            <a:srcRect r="45924" b="14153"/>
            <a:stretch/>
          </p:blipFill>
          <p:spPr>
            <a:xfrm>
              <a:off x="1654844" y="1735845"/>
              <a:ext cx="264935" cy="179894"/>
            </a:xfrm>
            <a:prstGeom prst="rect">
              <a:avLst/>
            </a:prstGeom>
          </p:spPr>
        </p:pic>
        <p:sp>
          <p:nvSpPr>
            <p:cNvPr id="140" name="TextBox 139"/>
            <p:cNvSpPr txBox="1"/>
            <p:nvPr/>
          </p:nvSpPr>
          <p:spPr>
            <a:xfrm>
              <a:off x="2375003" y="1747090"/>
              <a:ext cx="321620" cy="17826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z="1000" dirty="0"/>
                <a:t>레벨</a:t>
              </a:r>
            </a:p>
          </p:txBody>
        </p:sp>
        <p:sp>
          <p:nvSpPr>
            <p:cNvPr id="141" name="타원 140"/>
            <p:cNvSpPr/>
            <p:nvPr/>
          </p:nvSpPr>
          <p:spPr>
            <a:xfrm>
              <a:off x="2642379" y="1724914"/>
              <a:ext cx="435615" cy="199183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/>
                <a:t>7</a:t>
              </a:r>
              <a:endParaRPr lang="ko-KR" altLang="en-US" sz="800" b="1" dirty="0"/>
            </a:p>
          </p:txBody>
        </p:sp>
        <p:sp>
          <p:nvSpPr>
            <p:cNvPr id="142" name="TextBox 141"/>
            <p:cNvSpPr txBox="1"/>
            <p:nvPr/>
          </p:nvSpPr>
          <p:spPr>
            <a:xfrm>
              <a:off x="963993" y="1732070"/>
              <a:ext cx="659038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/>
                <a:t>6 posts</a:t>
              </a:r>
              <a:endParaRPr lang="ko-KR" altLang="en-US" sz="1000" b="1" dirty="0"/>
            </a:p>
          </p:txBody>
        </p:sp>
      </p:grpSp>
      <p:pic>
        <p:nvPicPr>
          <p:cNvPr id="34" name="그림 3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357" y="2464503"/>
            <a:ext cx="4321871" cy="275413"/>
          </a:xfrm>
          <a:prstGeom prst="rect">
            <a:avLst/>
          </a:prstGeom>
        </p:spPr>
      </p:pic>
      <p:sp>
        <p:nvSpPr>
          <p:cNvPr id="143" name="직사각형 142"/>
          <p:cNvSpPr/>
          <p:nvPr/>
        </p:nvSpPr>
        <p:spPr>
          <a:xfrm>
            <a:off x="7185804" y="1216222"/>
            <a:ext cx="4850421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/>
              <a:t>&lt; </a:t>
            </a:r>
            <a:r>
              <a:rPr lang="ko-KR" altLang="en-US" b="1" dirty="0"/>
              <a:t>참고사항 </a:t>
            </a:r>
            <a:r>
              <a:rPr lang="en-US" altLang="ko-KR" b="1" dirty="0"/>
              <a:t>&gt;</a:t>
            </a:r>
          </a:p>
          <a:p>
            <a:pPr algn="ctr"/>
            <a:endParaRPr lang="en-US" altLang="ko-KR" b="1" dirty="0"/>
          </a:p>
          <a:p>
            <a:pPr marL="285750" indent="-285750">
              <a:buFontTx/>
              <a:buChar char="-"/>
            </a:pPr>
            <a:r>
              <a:rPr lang="en-US" altLang="ko-KR" sz="1400" b="1" dirty="0"/>
              <a:t>Follower(</a:t>
            </a:r>
            <a:r>
              <a:rPr lang="ko-KR" altLang="en-US" sz="1400" b="1" dirty="0"/>
              <a:t>나를 </a:t>
            </a:r>
            <a:r>
              <a:rPr lang="ko-KR" altLang="en-US" sz="1400" b="1" dirty="0" err="1"/>
              <a:t>팔로워한</a:t>
            </a:r>
            <a:r>
              <a:rPr lang="ko-KR" altLang="en-US" sz="1400" b="1" dirty="0"/>
              <a:t> 사람</a:t>
            </a:r>
            <a:r>
              <a:rPr lang="en-US" altLang="ko-KR" sz="1400" b="1" dirty="0"/>
              <a:t>), following(</a:t>
            </a:r>
            <a:r>
              <a:rPr lang="ko-KR" altLang="en-US" sz="1400" b="1" dirty="0"/>
              <a:t>내가 </a:t>
            </a:r>
            <a:r>
              <a:rPr lang="ko-KR" altLang="en-US" sz="1400" b="1" dirty="0" err="1"/>
              <a:t>팔로워한</a:t>
            </a:r>
            <a:r>
              <a:rPr lang="ko-KR" altLang="en-US" sz="1400" b="1" dirty="0"/>
              <a:t> 사람</a:t>
            </a:r>
            <a:r>
              <a:rPr lang="en-US" altLang="ko-KR" sz="1400" b="1" dirty="0"/>
              <a:t>), posts(</a:t>
            </a:r>
            <a:r>
              <a:rPr lang="ko-KR" altLang="en-US" sz="1400" b="1" dirty="0"/>
              <a:t>내 </a:t>
            </a:r>
            <a:r>
              <a:rPr lang="ko-KR" altLang="en-US" sz="1400" b="1" dirty="0" err="1"/>
              <a:t>작성글</a:t>
            </a:r>
            <a:r>
              <a:rPr lang="en-US" altLang="ko-KR" sz="1400" b="1" dirty="0"/>
              <a:t>), replies(</a:t>
            </a:r>
            <a:r>
              <a:rPr lang="ko-KR" altLang="en-US" sz="1400" b="1" dirty="0"/>
              <a:t>게시물별 </a:t>
            </a:r>
            <a:r>
              <a:rPr lang="ko-KR" altLang="en-US" sz="1400" b="1" dirty="0" err="1"/>
              <a:t>댓글</a:t>
            </a:r>
            <a:r>
              <a:rPr lang="en-US" altLang="ko-KR" sz="1400" b="1" dirty="0"/>
              <a:t>), </a:t>
            </a:r>
            <a:r>
              <a:rPr lang="en-US" altLang="ko-KR" sz="1400" b="1" dirty="0" err="1"/>
              <a:t>likeposts</a:t>
            </a:r>
            <a:r>
              <a:rPr lang="en-US" altLang="ko-KR" sz="1400" b="1" dirty="0"/>
              <a:t>(</a:t>
            </a:r>
            <a:r>
              <a:rPr lang="ko-KR" altLang="en-US" sz="1400" b="1" dirty="0" err="1"/>
              <a:t>좋아요를</a:t>
            </a:r>
            <a:r>
              <a:rPr lang="ko-KR" altLang="en-US" sz="1400" b="1" dirty="0"/>
              <a:t> 누른 글</a:t>
            </a:r>
            <a:r>
              <a:rPr lang="en-US" altLang="ko-KR" sz="1400" b="1" dirty="0"/>
              <a:t>)</a:t>
            </a:r>
          </a:p>
          <a:p>
            <a:pPr marL="285750" indent="-285750">
              <a:buFontTx/>
              <a:buChar char="-"/>
            </a:pPr>
            <a:r>
              <a:rPr lang="ko-KR" altLang="en-US" sz="1400" b="1" dirty="0"/>
              <a:t>프로필사진 </a:t>
            </a:r>
            <a:r>
              <a:rPr lang="en-US" altLang="ko-KR" sz="1400" b="1" dirty="0"/>
              <a:t>: </a:t>
            </a:r>
            <a:r>
              <a:rPr lang="en-US" altLang="ko-KR" sz="1400" b="1" dirty="0" err="1"/>
              <a:t>profile_image_path</a:t>
            </a:r>
            <a:r>
              <a:rPr lang="en-US" altLang="ko-KR" sz="1400" b="1" dirty="0"/>
              <a:t>(URL)</a:t>
            </a:r>
          </a:p>
          <a:p>
            <a:pPr marL="285750" indent="-285750">
              <a:buFontTx/>
              <a:buChar char="-"/>
            </a:pPr>
            <a:r>
              <a:rPr lang="ko-KR" altLang="en-US" sz="1400" b="1" dirty="0"/>
              <a:t>사진을 올리면 </a:t>
            </a:r>
            <a:r>
              <a:rPr lang="ko-KR" altLang="en-US" sz="1400" b="1" dirty="0" err="1"/>
              <a:t>인스타나</a:t>
            </a:r>
            <a:r>
              <a:rPr lang="ko-KR" altLang="en-US" sz="1400" b="1" dirty="0"/>
              <a:t> </a:t>
            </a:r>
            <a:r>
              <a:rPr lang="ko-KR" altLang="en-US" sz="1400" b="1" dirty="0" err="1"/>
              <a:t>페이스북에</a:t>
            </a:r>
            <a:r>
              <a:rPr lang="ko-KR" altLang="en-US" sz="1400" b="1" dirty="0"/>
              <a:t> 동시에 올라갈 수 있도록 하는 것도 </a:t>
            </a:r>
            <a:r>
              <a:rPr lang="ko-KR" altLang="en-US" sz="1400" b="1" dirty="0" err="1"/>
              <a:t>좋을듯</a:t>
            </a:r>
            <a:r>
              <a:rPr lang="en-US" altLang="ko-KR" sz="1400" b="1" dirty="0"/>
              <a:t>!</a:t>
            </a:r>
          </a:p>
        </p:txBody>
      </p:sp>
      <p:cxnSp>
        <p:nvCxnSpPr>
          <p:cNvPr id="147" name="직선 화살표 연결선 146"/>
          <p:cNvCxnSpPr>
            <a:stCxn id="149" idx="2"/>
          </p:cNvCxnSpPr>
          <p:nvPr/>
        </p:nvCxnSpPr>
        <p:spPr>
          <a:xfrm>
            <a:off x="2501400" y="2325934"/>
            <a:ext cx="633243" cy="96208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직사각형 147"/>
          <p:cNvSpPr/>
          <p:nvPr/>
        </p:nvSpPr>
        <p:spPr>
          <a:xfrm>
            <a:off x="3047792" y="2309898"/>
            <a:ext cx="157927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/>
              <a:t>나를 좋아한 사람 수</a:t>
            </a:r>
          </a:p>
        </p:txBody>
      </p:sp>
      <p:sp>
        <p:nvSpPr>
          <p:cNvPr id="149" name="직사각형 148"/>
          <p:cNvSpPr/>
          <p:nvPr/>
        </p:nvSpPr>
        <p:spPr>
          <a:xfrm>
            <a:off x="2081595" y="2004547"/>
            <a:ext cx="839610" cy="321387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직사각형 41"/>
          <p:cNvSpPr/>
          <p:nvPr/>
        </p:nvSpPr>
        <p:spPr>
          <a:xfrm>
            <a:off x="518499" y="2481030"/>
            <a:ext cx="603050" cy="2154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>
            <a:spAutoFit/>
          </a:bodyPr>
          <a:lstStyle/>
          <a:p>
            <a:r>
              <a:rPr lang="en-US" altLang="ko-KR" sz="800" b="1" dirty="0"/>
              <a:t>Follower</a:t>
            </a:r>
            <a:endParaRPr lang="ko-KR" altLang="en-US" sz="800" dirty="0"/>
          </a:p>
        </p:txBody>
      </p:sp>
      <p:sp>
        <p:nvSpPr>
          <p:cNvPr id="150" name="직사각형 149"/>
          <p:cNvSpPr/>
          <p:nvPr/>
        </p:nvSpPr>
        <p:spPr>
          <a:xfrm>
            <a:off x="1060562" y="2477434"/>
            <a:ext cx="662361" cy="215444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altLang="ko-KR" sz="800" b="1" dirty="0"/>
              <a:t>Following</a:t>
            </a:r>
            <a:endParaRPr lang="ko-KR" altLang="en-US" sz="800" dirty="0"/>
          </a:p>
        </p:txBody>
      </p:sp>
      <p:sp>
        <p:nvSpPr>
          <p:cNvPr id="151" name="직사각형 150"/>
          <p:cNvSpPr/>
          <p:nvPr/>
        </p:nvSpPr>
        <p:spPr>
          <a:xfrm>
            <a:off x="1679828" y="2485889"/>
            <a:ext cx="449162" cy="215444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altLang="ko-KR" sz="800" b="1" dirty="0"/>
              <a:t>posts</a:t>
            </a:r>
            <a:endParaRPr lang="ko-KR" altLang="en-US" sz="800" dirty="0"/>
          </a:p>
        </p:txBody>
      </p:sp>
      <p:sp>
        <p:nvSpPr>
          <p:cNvPr id="65" name="직사각형 64"/>
          <p:cNvSpPr/>
          <p:nvPr/>
        </p:nvSpPr>
        <p:spPr>
          <a:xfrm>
            <a:off x="2094378" y="2487851"/>
            <a:ext cx="506870" cy="215444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altLang="ko-KR" sz="800" b="1" dirty="0"/>
              <a:t>replies</a:t>
            </a:r>
            <a:endParaRPr lang="ko-KR" altLang="en-US" sz="800" dirty="0"/>
          </a:p>
        </p:txBody>
      </p:sp>
      <p:sp>
        <p:nvSpPr>
          <p:cNvPr id="66" name="직사각형 65"/>
          <p:cNvSpPr/>
          <p:nvPr/>
        </p:nvSpPr>
        <p:spPr>
          <a:xfrm>
            <a:off x="2500445" y="2485889"/>
            <a:ext cx="620683" cy="2154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altLang="ko-KR" sz="800" b="1" dirty="0" err="1"/>
              <a:t>likeposts</a:t>
            </a:r>
            <a:endParaRPr lang="ko-KR" altLang="en-US" sz="800" dirty="0"/>
          </a:p>
        </p:txBody>
      </p:sp>
      <p:pic>
        <p:nvPicPr>
          <p:cNvPr id="120" name="그림 119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65"/>
          <a:stretch/>
        </p:blipFill>
        <p:spPr>
          <a:xfrm>
            <a:off x="537647" y="3122946"/>
            <a:ext cx="1935066" cy="960042"/>
          </a:xfrm>
          <a:prstGeom prst="rect">
            <a:avLst/>
          </a:prstGeom>
        </p:spPr>
      </p:pic>
      <p:sp>
        <p:nvSpPr>
          <p:cNvPr id="121" name="모서리가 둥근 직사각형 120"/>
          <p:cNvSpPr/>
          <p:nvPr/>
        </p:nvSpPr>
        <p:spPr>
          <a:xfrm>
            <a:off x="551900" y="3459784"/>
            <a:ext cx="1915784" cy="2779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/>
              <a:t>썸네일</a:t>
            </a:r>
            <a:r>
              <a:rPr lang="ko-KR" altLang="en-US" sz="800" dirty="0"/>
              <a:t> 이미지</a:t>
            </a:r>
          </a:p>
        </p:txBody>
      </p:sp>
      <p:sp>
        <p:nvSpPr>
          <p:cNvPr id="122" name="타원 121"/>
          <p:cNvSpPr/>
          <p:nvPr/>
        </p:nvSpPr>
        <p:spPr>
          <a:xfrm>
            <a:off x="2078365" y="3714063"/>
            <a:ext cx="555450" cy="361477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30</a:t>
            </a:r>
            <a:endParaRPr lang="ko-KR" altLang="en-US" sz="800" b="1" dirty="0"/>
          </a:p>
        </p:txBody>
      </p:sp>
      <p:pic>
        <p:nvPicPr>
          <p:cNvPr id="126" name="그림 125"/>
          <p:cNvPicPr>
            <a:picLocks noChangeAspect="1"/>
          </p:cNvPicPr>
          <p:nvPr/>
        </p:nvPicPr>
        <p:blipFill rotWithShape="1">
          <a:blip r:embed="rId4"/>
          <a:srcRect r="45924" b="14153"/>
          <a:stretch/>
        </p:blipFill>
        <p:spPr>
          <a:xfrm>
            <a:off x="1838207" y="3775265"/>
            <a:ext cx="337817" cy="229382"/>
          </a:xfrm>
          <a:prstGeom prst="rect">
            <a:avLst/>
          </a:prstGeom>
        </p:spPr>
      </p:pic>
      <p:pic>
        <p:nvPicPr>
          <p:cNvPr id="127" name="그림 126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65"/>
          <a:stretch/>
        </p:blipFill>
        <p:spPr>
          <a:xfrm>
            <a:off x="2690618" y="3124471"/>
            <a:ext cx="1935066" cy="960042"/>
          </a:xfrm>
          <a:prstGeom prst="rect">
            <a:avLst/>
          </a:prstGeom>
        </p:spPr>
      </p:pic>
      <p:sp>
        <p:nvSpPr>
          <p:cNvPr id="128" name="모서리가 둥근 직사각형 127"/>
          <p:cNvSpPr/>
          <p:nvPr/>
        </p:nvSpPr>
        <p:spPr>
          <a:xfrm>
            <a:off x="2704871" y="3461309"/>
            <a:ext cx="1915784" cy="2779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/>
              <a:t>썸네일</a:t>
            </a:r>
            <a:r>
              <a:rPr lang="ko-KR" altLang="en-US" sz="800" dirty="0"/>
              <a:t> 이미지</a:t>
            </a:r>
          </a:p>
        </p:txBody>
      </p:sp>
      <p:sp>
        <p:nvSpPr>
          <p:cNvPr id="129" name="타원 128"/>
          <p:cNvSpPr/>
          <p:nvPr/>
        </p:nvSpPr>
        <p:spPr>
          <a:xfrm>
            <a:off x="4231335" y="3715588"/>
            <a:ext cx="555450" cy="361477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30</a:t>
            </a:r>
            <a:endParaRPr lang="ko-KR" altLang="en-US" sz="800" b="1" dirty="0"/>
          </a:p>
        </p:txBody>
      </p:sp>
      <p:pic>
        <p:nvPicPr>
          <p:cNvPr id="130" name="그림 129"/>
          <p:cNvPicPr>
            <a:picLocks noChangeAspect="1"/>
          </p:cNvPicPr>
          <p:nvPr/>
        </p:nvPicPr>
        <p:blipFill rotWithShape="1">
          <a:blip r:embed="rId4"/>
          <a:srcRect r="45924" b="14153"/>
          <a:stretch/>
        </p:blipFill>
        <p:spPr>
          <a:xfrm>
            <a:off x="3991178" y="3776790"/>
            <a:ext cx="337817" cy="229382"/>
          </a:xfrm>
          <a:prstGeom prst="rect">
            <a:avLst/>
          </a:prstGeom>
        </p:spPr>
      </p:pic>
      <p:pic>
        <p:nvPicPr>
          <p:cNvPr id="131" name="그림 130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65"/>
          <a:stretch/>
        </p:blipFill>
        <p:spPr>
          <a:xfrm>
            <a:off x="4756300" y="3109624"/>
            <a:ext cx="1935066" cy="960042"/>
          </a:xfrm>
          <a:prstGeom prst="rect">
            <a:avLst/>
          </a:prstGeom>
        </p:spPr>
      </p:pic>
      <p:sp>
        <p:nvSpPr>
          <p:cNvPr id="132" name="모서리가 둥근 직사각형 131"/>
          <p:cNvSpPr/>
          <p:nvPr/>
        </p:nvSpPr>
        <p:spPr>
          <a:xfrm>
            <a:off x="4770553" y="3446462"/>
            <a:ext cx="1915784" cy="2779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/>
              <a:t>썸네일</a:t>
            </a:r>
            <a:r>
              <a:rPr lang="ko-KR" altLang="en-US" sz="800" dirty="0"/>
              <a:t> 이미지</a:t>
            </a:r>
          </a:p>
        </p:txBody>
      </p:sp>
      <p:sp>
        <p:nvSpPr>
          <p:cNvPr id="133" name="타원 132"/>
          <p:cNvSpPr/>
          <p:nvPr/>
        </p:nvSpPr>
        <p:spPr>
          <a:xfrm>
            <a:off x="6297017" y="3700740"/>
            <a:ext cx="555450" cy="361477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30</a:t>
            </a:r>
            <a:endParaRPr lang="ko-KR" altLang="en-US" sz="800" b="1" dirty="0"/>
          </a:p>
        </p:txBody>
      </p:sp>
      <p:pic>
        <p:nvPicPr>
          <p:cNvPr id="134" name="그림 133"/>
          <p:cNvPicPr>
            <a:picLocks noChangeAspect="1"/>
          </p:cNvPicPr>
          <p:nvPr/>
        </p:nvPicPr>
        <p:blipFill rotWithShape="1">
          <a:blip r:embed="rId4"/>
          <a:srcRect r="45924" b="14153"/>
          <a:stretch/>
        </p:blipFill>
        <p:spPr>
          <a:xfrm>
            <a:off x="6056859" y="3761942"/>
            <a:ext cx="337817" cy="229382"/>
          </a:xfrm>
          <a:prstGeom prst="rect">
            <a:avLst/>
          </a:prstGeom>
        </p:spPr>
      </p:pic>
      <p:sp>
        <p:nvSpPr>
          <p:cNvPr id="135" name="직사각형 134"/>
          <p:cNvSpPr/>
          <p:nvPr/>
        </p:nvSpPr>
        <p:spPr>
          <a:xfrm>
            <a:off x="7267480" y="3828046"/>
            <a:ext cx="12907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/>
              <a:t>portfolio-3.html</a:t>
            </a:r>
            <a:endParaRPr lang="ko-KR" altLang="en-US" sz="1200" dirty="0"/>
          </a:p>
        </p:txBody>
      </p:sp>
      <p:cxnSp>
        <p:nvCxnSpPr>
          <p:cNvPr id="136" name="직선 화살표 연결선 135"/>
          <p:cNvCxnSpPr>
            <a:stCxn id="161" idx="3"/>
          </p:cNvCxnSpPr>
          <p:nvPr/>
        </p:nvCxnSpPr>
        <p:spPr>
          <a:xfrm flipV="1">
            <a:off x="6847439" y="3991325"/>
            <a:ext cx="491948" cy="391924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4" name="그림 143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65"/>
          <a:stretch/>
        </p:blipFill>
        <p:spPr>
          <a:xfrm>
            <a:off x="532618" y="4439869"/>
            <a:ext cx="1935066" cy="960042"/>
          </a:xfrm>
          <a:prstGeom prst="rect">
            <a:avLst/>
          </a:prstGeom>
        </p:spPr>
      </p:pic>
      <p:sp>
        <p:nvSpPr>
          <p:cNvPr id="145" name="모서리가 둥근 직사각형 144"/>
          <p:cNvSpPr/>
          <p:nvPr/>
        </p:nvSpPr>
        <p:spPr>
          <a:xfrm>
            <a:off x="546871" y="4776707"/>
            <a:ext cx="1915784" cy="2779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/>
              <a:t>썸네일</a:t>
            </a:r>
            <a:r>
              <a:rPr lang="ko-KR" altLang="en-US" sz="800" dirty="0"/>
              <a:t> 이미지</a:t>
            </a:r>
          </a:p>
        </p:txBody>
      </p:sp>
      <p:sp>
        <p:nvSpPr>
          <p:cNvPr id="146" name="타원 145"/>
          <p:cNvSpPr/>
          <p:nvPr/>
        </p:nvSpPr>
        <p:spPr>
          <a:xfrm>
            <a:off x="2073336" y="5030985"/>
            <a:ext cx="555450" cy="361477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30</a:t>
            </a:r>
            <a:endParaRPr lang="ko-KR" altLang="en-US" sz="800" b="1" dirty="0"/>
          </a:p>
        </p:txBody>
      </p:sp>
      <p:pic>
        <p:nvPicPr>
          <p:cNvPr id="152" name="그림 151"/>
          <p:cNvPicPr>
            <a:picLocks noChangeAspect="1"/>
          </p:cNvPicPr>
          <p:nvPr/>
        </p:nvPicPr>
        <p:blipFill rotWithShape="1">
          <a:blip r:embed="rId4"/>
          <a:srcRect r="45924" b="14153"/>
          <a:stretch/>
        </p:blipFill>
        <p:spPr>
          <a:xfrm>
            <a:off x="1833178" y="5092187"/>
            <a:ext cx="337817" cy="229382"/>
          </a:xfrm>
          <a:prstGeom prst="rect">
            <a:avLst/>
          </a:prstGeom>
        </p:spPr>
      </p:pic>
      <p:pic>
        <p:nvPicPr>
          <p:cNvPr id="153" name="그림 152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65"/>
          <a:stretch/>
        </p:blipFill>
        <p:spPr>
          <a:xfrm>
            <a:off x="2685589" y="4441394"/>
            <a:ext cx="1935066" cy="960042"/>
          </a:xfrm>
          <a:prstGeom prst="rect">
            <a:avLst/>
          </a:prstGeom>
        </p:spPr>
      </p:pic>
      <p:sp>
        <p:nvSpPr>
          <p:cNvPr id="154" name="모서리가 둥근 직사각형 153"/>
          <p:cNvSpPr/>
          <p:nvPr/>
        </p:nvSpPr>
        <p:spPr>
          <a:xfrm>
            <a:off x="2699842" y="4778232"/>
            <a:ext cx="1915784" cy="2779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/>
              <a:t>썸네일</a:t>
            </a:r>
            <a:r>
              <a:rPr lang="ko-KR" altLang="en-US" sz="800" dirty="0"/>
              <a:t> 이미지</a:t>
            </a:r>
          </a:p>
        </p:txBody>
      </p:sp>
      <p:sp>
        <p:nvSpPr>
          <p:cNvPr id="155" name="타원 154"/>
          <p:cNvSpPr/>
          <p:nvPr/>
        </p:nvSpPr>
        <p:spPr>
          <a:xfrm>
            <a:off x="4226306" y="5032510"/>
            <a:ext cx="555450" cy="361477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30</a:t>
            </a:r>
            <a:endParaRPr lang="ko-KR" altLang="en-US" sz="800" b="1" dirty="0"/>
          </a:p>
        </p:txBody>
      </p:sp>
      <p:pic>
        <p:nvPicPr>
          <p:cNvPr id="156" name="그림 155"/>
          <p:cNvPicPr>
            <a:picLocks noChangeAspect="1"/>
          </p:cNvPicPr>
          <p:nvPr/>
        </p:nvPicPr>
        <p:blipFill rotWithShape="1">
          <a:blip r:embed="rId4"/>
          <a:srcRect r="45924" b="14153"/>
          <a:stretch/>
        </p:blipFill>
        <p:spPr>
          <a:xfrm>
            <a:off x="3986149" y="5093712"/>
            <a:ext cx="337817" cy="229382"/>
          </a:xfrm>
          <a:prstGeom prst="rect">
            <a:avLst/>
          </a:prstGeom>
        </p:spPr>
      </p:pic>
      <p:pic>
        <p:nvPicPr>
          <p:cNvPr id="157" name="그림 156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65"/>
          <a:stretch/>
        </p:blipFill>
        <p:spPr>
          <a:xfrm>
            <a:off x="4751271" y="4426547"/>
            <a:ext cx="1935066" cy="960042"/>
          </a:xfrm>
          <a:prstGeom prst="rect">
            <a:avLst/>
          </a:prstGeom>
        </p:spPr>
      </p:pic>
      <p:sp>
        <p:nvSpPr>
          <p:cNvPr id="158" name="모서리가 둥근 직사각형 157"/>
          <p:cNvSpPr/>
          <p:nvPr/>
        </p:nvSpPr>
        <p:spPr>
          <a:xfrm>
            <a:off x="4765524" y="4763385"/>
            <a:ext cx="1915784" cy="2779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/>
              <a:t>썸네일</a:t>
            </a:r>
            <a:r>
              <a:rPr lang="ko-KR" altLang="en-US" sz="800" dirty="0"/>
              <a:t> 이미지</a:t>
            </a:r>
          </a:p>
        </p:txBody>
      </p:sp>
      <p:sp>
        <p:nvSpPr>
          <p:cNvPr id="159" name="타원 158"/>
          <p:cNvSpPr/>
          <p:nvPr/>
        </p:nvSpPr>
        <p:spPr>
          <a:xfrm>
            <a:off x="6291988" y="5017663"/>
            <a:ext cx="555450" cy="361477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30</a:t>
            </a:r>
            <a:endParaRPr lang="ko-KR" altLang="en-US" sz="800" b="1" dirty="0"/>
          </a:p>
        </p:txBody>
      </p:sp>
      <p:pic>
        <p:nvPicPr>
          <p:cNvPr id="160" name="그림 159"/>
          <p:cNvPicPr>
            <a:picLocks noChangeAspect="1"/>
          </p:cNvPicPr>
          <p:nvPr/>
        </p:nvPicPr>
        <p:blipFill rotWithShape="1">
          <a:blip r:embed="rId4"/>
          <a:srcRect r="45924" b="14153"/>
          <a:stretch/>
        </p:blipFill>
        <p:spPr>
          <a:xfrm>
            <a:off x="6051830" y="5078865"/>
            <a:ext cx="337817" cy="229382"/>
          </a:xfrm>
          <a:prstGeom prst="rect">
            <a:avLst/>
          </a:prstGeom>
        </p:spPr>
      </p:pic>
      <p:sp>
        <p:nvSpPr>
          <p:cNvPr id="161" name="직사각형 160"/>
          <p:cNvSpPr/>
          <p:nvPr/>
        </p:nvSpPr>
        <p:spPr>
          <a:xfrm>
            <a:off x="518499" y="3062586"/>
            <a:ext cx="6328940" cy="2641325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62" name="그림 16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2618" y="4074981"/>
            <a:ext cx="1967827" cy="269783"/>
          </a:xfrm>
          <a:prstGeom prst="rect">
            <a:avLst/>
          </a:prstGeom>
        </p:spPr>
      </p:pic>
      <p:pic>
        <p:nvPicPr>
          <p:cNvPr id="163" name="그림 16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8849" y="4113478"/>
            <a:ext cx="1967827" cy="269783"/>
          </a:xfrm>
          <a:prstGeom prst="rect">
            <a:avLst/>
          </a:prstGeom>
        </p:spPr>
      </p:pic>
      <p:pic>
        <p:nvPicPr>
          <p:cNvPr id="164" name="그림 16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34890" y="4061255"/>
            <a:ext cx="1967827" cy="269783"/>
          </a:xfrm>
          <a:prstGeom prst="rect">
            <a:avLst/>
          </a:prstGeom>
        </p:spPr>
      </p:pic>
      <p:pic>
        <p:nvPicPr>
          <p:cNvPr id="165" name="그림 16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0791" y="5395631"/>
            <a:ext cx="1967827" cy="269783"/>
          </a:xfrm>
          <a:prstGeom prst="rect">
            <a:avLst/>
          </a:prstGeom>
        </p:spPr>
      </p:pic>
      <p:pic>
        <p:nvPicPr>
          <p:cNvPr id="166" name="그림 16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67022" y="5434128"/>
            <a:ext cx="1967827" cy="269783"/>
          </a:xfrm>
          <a:prstGeom prst="rect">
            <a:avLst/>
          </a:prstGeom>
        </p:spPr>
      </p:pic>
      <p:pic>
        <p:nvPicPr>
          <p:cNvPr id="167" name="그림 16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23063" y="5381905"/>
            <a:ext cx="1967827" cy="269783"/>
          </a:xfrm>
          <a:prstGeom prst="rect">
            <a:avLst/>
          </a:prstGeom>
        </p:spPr>
      </p:pic>
      <p:grpSp>
        <p:nvGrpSpPr>
          <p:cNvPr id="168" name="그룹 167"/>
          <p:cNvGrpSpPr/>
          <p:nvPr/>
        </p:nvGrpSpPr>
        <p:grpSpPr>
          <a:xfrm>
            <a:off x="4885829" y="1237155"/>
            <a:ext cx="1822024" cy="861084"/>
            <a:chOff x="5047729" y="3458811"/>
            <a:chExt cx="2019300" cy="954316"/>
          </a:xfrm>
        </p:grpSpPr>
        <p:pic>
          <p:nvPicPr>
            <p:cNvPr id="169" name="그림 168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047729" y="3458811"/>
              <a:ext cx="2019300" cy="342900"/>
            </a:xfrm>
            <a:prstGeom prst="rect">
              <a:avLst/>
            </a:prstGeom>
          </p:spPr>
        </p:pic>
        <p:pic>
          <p:nvPicPr>
            <p:cNvPr id="170" name="그림 169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062016" y="3794002"/>
              <a:ext cx="1990725" cy="6191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904675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453420" y="326870"/>
            <a:ext cx="5188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타 유저 정보 상세보기</a:t>
            </a:r>
            <a:r>
              <a:rPr lang="en-US" altLang="ko-KR" b="1" dirty="0"/>
              <a:t> (1) - </a:t>
            </a:r>
            <a:r>
              <a:rPr lang="ko-KR" altLang="en-US" b="1" dirty="0"/>
              <a:t>추가진행작업</a:t>
            </a:r>
          </a:p>
        </p:txBody>
      </p:sp>
      <p:sp>
        <p:nvSpPr>
          <p:cNvPr id="95" name="직사각형 94"/>
          <p:cNvSpPr/>
          <p:nvPr/>
        </p:nvSpPr>
        <p:spPr>
          <a:xfrm>
            <a:off x="5428286" y="3482887"/>
            <a:ext cx="216751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/>
              <a:t>portfolio-3-title-overlay.html</a:t>
            </a:r>
            <a:endParaRPr lang="ko-KR" altLang="en-US" sz="1200" dirty="0"/>
          </a:p>
        </p:txBody>
      </p:sp>
      <p:sp>
        <p:nvSpPr>
          <p:cNvPr id="103" name="직사각형 102"/>
          <p:cNvSpPr/>
          <p:nvPr/>
        </p:nvSpPr>
        <p:spPr>
          <a:xfrm>
            <a:off x="628371" y="1257703"/>
            <a:ext cx="4055449" cy="895681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7" name="직사각형 106"/>
          <p:cNvSpPr/>
          <p:nvPr/>
        </p:nvSpPr>
        <p:spPr>
          <a:xfrm>
            <a:off x="4940204" y="1763669"/>
            <a:ext cx="97616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/>
              <a:t>profile.html</a:t>
            </a:r>
            <a:endParaRPr lang="ko-KR" altLang="en-US" sz="1200" dirty="0"/>
          </a:p>
        </p:txBody>
      </p:sp>
      <p:cxnSp>
        <p:nvCxnSpPr>
          <p:cNvPr id="104" name="직선 화살표 연결선 103"/>
          <p:cNvCxnSpPr>
            <a:endCxn id="107" idx="1"/>
          </p:cNvCxnSpPr>
          <p:nvPr/>
        </p:nvCxnSpPr>
        <p:spPr>
          <a:xfrm>
            <a:off x="4702624" y="1900798"/>
            <a:ext cx="237580" cy="1371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3" name="그림 6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224" y="955280"/>
            <a:ext cx="4422371" cy="190620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 rotWithShape="1">
          <a:blip r:embed="rId3"/>
          <a:srcRect r="16950"/>
          <a:stretch/>
        </p:blipFill>
        <p:spPr>
          <a:xfrm>
            <a:off x="895456" y="1223008"/>
            <a:ext cx="3693797" cy="730957"/>
          </a:xfrm>
          <a:prstGeom prst="rect">
            <a:avLst/>
          </a:prstGeom>
        </p:spPr>
      </p:pic>
      <p:sp>
        <p:nvSpPr>
          <p:cNvPr id="93" name="TextBox 92"/>
          <p:cNvSpPr txBox="1"/>
          <p:nvPr/>
        </p:nvSpPr>
        <p:spPr>
          <a:xfrm>
            <a:off x="1389087" y="1543095"/>
            <a:ext cx="1821150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000" dirty="0" err="1"/>
              <a:t>user.meta_value.comment</a:t>
            </a:r>
            <a:endParaRPr lang="ko-KR" altLang="en-US" sz="1000" dirty="0"/>
          </a:p>
        </p:txBody>
      </p:sp>
      <p:sp>
        <p:nvSpPr>
          <p:cNvPr id="51" name="타원 50"/>
          <p:cNvSpPr/>
          <p:nvPr/>
        </p:nvSpPr>
        <p:spPr>
          <a:xfrm>
            <a:off x="2255923" y="1768389"/>
            <a:ext cx="435615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30</a:t>
            </a:r>
            <a:endParaRPr lang="ko-KR" altLang="en-US" sz="800" b="1" dirty="0"/>
          </a:p>
        </p:txBody>
      </p:sp>
      <p:pic>
        <p:nvPicPr>
          <p:cNvPr id="52" name="그림 51"/>
          <p:cNvPicPr>
            <a:picLocks noChangeAspect="1"/>
          </p:cNvPicPr>
          <p:nvPr/>
        </p:nvPicPr>
        <p:blipFill rotWithShape="1">
          <a:blip r:embed="rId4"/>
          <a:srcRect r="45924" b="14153"/>
          <a:stretch/>
        </p:blipFill>
        <p:spPr>
          <a:xfrm>
            <a:off x="2067578" y="1816387"/>
            <a:ext cx="264935" cy="179894"/>
          </a:xfrm>
          <a:prstGeom prst="rect">
            <a:avLst/>
          </a:prstGeom>
        </p:spPr>
      </p:pic>
      <p:sp>
        <p:nvSpPr>
          <p:cNvPr id="53" name="TextBox 52"/>
          <p:cNvSpPr txBox="1"/>
          <p:nvPr/>
        </p:nvSpPr>
        <p:spPr>
          <a:xfrm>
            <a:off x="2696867" y="1796816"/>
            <a:ext cx="728793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레벨</a:t>
            </a:r>
          </a:p>
        </p:txBody>
      </p:sp>
      <p:sp>
        <p:nvSpPr>
          <p:cNvPr id="54" name="타원 53"/>
          <p:cNvSpPr/>
          <p:nvPr/>
        </p:nvSpPr>
        <p:spPr>
          <a:xfrm>
            <a:off x="3061263" y="1768523"/>
            <a:ext cx="435615" cy="28349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7</a:t>
            </a:r>
            <a:endParaRPr lang="ko-KR" altLang="en-US" sz="800" b="1" dirty="0"/>
          </a:p>
        </p:txBody>
      </p:sp>
      <p:sp>
        <p:nvSpPr>
          <p:cNvPr id="56" name="TextBox 55"/>
          <p:cNvSpPr txBox="1"/>
          <p:nvPr/>
        </p:nvSpPr>
        <p:spPr>
          <a:xfrm>
            <a:off x="1382877" y="1775680"/>
            <a:ext cx="659038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000" b="1" dirty="0"/>
              <a:t>6 posts</a:t>
            </a:r>
            <a:endParaRPr lang="ko-KR" altLang="en-US" sz="1000"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739" y="1257807"/>
            <a:ext cx="816138" cy="775331"/>
          </a:xfrm>
          <a:prstGeom prst="rect">
            <a:avLst/>
          </a:prstGeom>
        </p:spPr>
      </p:pic>
      <p:sp>
        <p:nvSpPr>
          <p:cNvPr id="59" name="직사각형 58"/>
          <p:cNvSpPr/>
          <p:nvPr/>
        </p:nvSpPr>
        <p:spPr>
          <a:xfrm>
            <a:off x="639072" y="1262541"/>
            <a:ext cx="672587" cy="695655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60" name="직선 화살표 연결선 59"/>
          <p:cNvCxnSpPr>
            <a:stCxn id="2" idx="0"/>
            <a:endCxn id="62" idx="2"/>
          </p:cNvCxnSpPr>
          <p:nvPr/>
        </p:nvCxnSpPr>
        <p:spPr>
          <a:xfrm flipV="1">
            <a:off x="974808" y="1091992"/>
            <a:ext cx="1152600" cy="165815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직사각형 61"/>
          <p:cNvSpPr/>
          <p:nvPr/>
        </p:nvSpPr>
        <p:spPr>
          <a:xfrm>
            <a:off x="1382877" y="814993"/>
            <a:ext cx="148906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/>
              <a:t>Max-width : 120px</a:t>
            </a:r>
            <a:endParaRPr lang="ko-KR" altLang="en-US" sz="12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1113" y="2177797"/>
            <a:ext cx="4431482" cy="3322656"/>
          </a:xfrm>
          <a:prstGeom prst="rect">
            <a:avLst/>
          </a:prstGeom>
        </p:spPr>
      </p:pic>
      <p:sp>
        <p:nvSpPr>
          <p:cNvPr id="66" name="모서리가 둥근 직사각형 65"/>
          <p:cNvSpPr/>
          <p:nvPr/>
        </p:nvSpPr>
        <p:spPr>
          <a:xfrm>
            <a:off x="609378" y="5520100"/>
            <a:ext cx="4441756" cy="2992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footer</a:t>
            </a:r>
            <a:endParaRPr lang="ko-KR" altLang="en-US" dirty="0"/>
          </a:p>
        </p:txBody>
      </p:sp>
      <p:pic>
        <p:nvPicPr>
          <p:cNvPr id="72" name="그림 71"/>
          <p:cNvPicPr>
            <a:picLocks noChangeAspect="1"/>
          </p:cNvPicPr>
          <p:nvPr/>
        </p:nvPicPr>
        <p:blipFill rotWithShape="1">
          <a:blip r:embed="rId4"/>
          <a:srcRect r="45924" b="14153"/>
          <a:stretch/>
        </p:blipFill>
        <p:spPr>
          <a:xfrm>
            <a:off x="1117942" y="2805968"/>
            <a:ext cx="264935" cy="179894"/>
          </a:xfrm>
          <a:prstGeom prst="rect">
            <a:avLst/>
          </a:prstGeom>
        </p:spPr>
      </p:pic>
      <p:sp>
        <p:nvSpPr>
          <p:cNvPr id="67" name="직사각형 66"/>
          <p:cNvSpPr/>
          <p:nvPr/>
        </p:nvSpPr>
        <p:spPr>
          <a:xfrm>
            <a:off x="609378" y="2213367"/>
            <a:ext cx="4423217" cy="3287086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69" name="직선 화살표 연결선 68"/>
          <p:cNvCxnSpPr>
            <a:stCxn id="67" idx="3"/>
          </p:cNvCxnSpPr>
          <p:nvPr/>
        </p:nvCxnSpPr>
        <p:spPr>
          <a:xfrm flipV="1">
            <a:off x="5032595" y="3595697"/>
            <a:ext cx="419546" cy="261213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직사각형 69"/>
          <p:cNvSpPr/>
          <p:nvPr/>
        </p:nvSpPr>
        <p:spPr>
          <a:xfrm>
            <a:off x="7185804" y="1216222"/>
            <a:ext cx="4850421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/>
              <a:t>&lt; </a:t>
            </a:r>
            <a:r>
              <a:rPr lang="ko-KR" altLang="en-US" b="1" dirty="0"/>
              <a:t>참고사항 </a:t>
            </a:r>
            <a:r>
              <a:rPr lang="en-US" altLang="ko-KR" b="1" dirty="0"/>
              <a:t>&gt;</a:t>
            </a:r>
          </a:p>
          <a:p>
            <a:pPr algn="ctr"/>
            <a:endParaRPr lang="en-US" altLang="ko-KR" b="1" dirty="0"/>
          </a:p>
          <a:p>
            <a:pPr marL="285750" indent="-285750">
              <a:buFontTx/>
              <a:buChar char="-"/>
            </a:pPr>
            <a:r>
              <a:rPr lang="en-US" altLang="ko-KR" sz="1400" b="1" dirty="0"/>
              <a:t>Profile.html</a:t>
            </a:r>
            <a:r>
              <a:rPr lang="ko-KR" altLang="en-US" sz="1400" b="1" dirty="0"/>
              <a:t>을 베이스로 해서 </a:t>
            </a:r>
            <a:r>
              <a:rPr lang="en-US" altLang="ko-KR" sz="1400" b="1" dirty="0"/>
              <a:t>portfolio</a:t>
            </a:r>
            <a:r>
              <a:rPr lang="ko-KR" altLang="en-US" sz="1400" b="1" dirty="0"/>
              <a:t>의 </a:t>
            </a:r>
            <a:r>
              <a:rPr lang="ko-KR" altLang="en-US" sz="1400" b="1" dirty="0" err="1"/>
              <a:t>아래부분만</a:t>
            </a:r>
            <a:r>
              <a:rPr lang="ko-KR" altLang="en-US" sz="1400" b="1" dirty="0"/>
              <a:t> 복사한다</a:t>
            </a:r>
            <a:r>
              <a:rPr lang="en-US" altLang="ko-KR" sz="1400" b="1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400" b="1" dirty="0"/>
              <a:t>프로필사진 </a:t>
            </a:r>
            <a:r>
              <a:rPr lang="en-US" altLang="ko-KR" sz="1400" b="1" dirty="0"/>
              <a:t>: </a:t>
            </a:r>
            <a:r>
              <a:rPr lang="en-US" altLang="ko-KR" sz="1400" b="1" dirty="0" err="1"/>
              <a:t>profile_image_path</a:t>
            </a:r>
            <a:r>
              <a:rPr lang="en-US" altLang="ko-KR" sz="1400" b="1" dirty="0"/>
              <a:t>(URL)</a:t>
            </a:r>
          </a:p>
          <a:p>
            <a:pPr marL="285750" indent="-285750">
              <a:buFontTx/>
              <a:buChar char="-"/>
            </a:pPr>
            <a:r>
              <a:rPr lang="en-US" altLang="ko-KR" sz="1400" b="1" dirty="0"/>
              <a:t>Profile </a:t>
            </a:r>
            <a:r>
              <a:rPr lang="en-US" altLang="ko-KR" sz="1400" b="1" dirty="0" err="1"/>
              <a:t>img</a:t>
            </a:r>
            <a:r>
              <a:rPr lang="en-US" altLang="ko-KR" sz="1400" b="1" dirty="0"/>
              <a:t> tag</a:t>
            </a:r>
            <a:r>
              <a:rPr lang="ko-KR" altLang="en-US" sz="1400" b="1" dirty="0"/>
              <a:t>의 </a:t>
            </a:r>
            <a:r>
              <a:rPr lang="en-US" altLang="ko-KR" sz="1400" b="1" dirty="0" err="1"/>
              <a:t>style.max</a:t>
            </a:r>
            <a:r>
              <a:rPr lang="en-US" altLang="ko-KR" sz="1400" b="1" dirty="0"/>
              <a:t>-width = 120px</a:t>
            </a:r>
          </a:p>
        </p:txBody>
      </p:sp>
      <p:sp>
        <p:nvSpPr>
          <p:cNvPr id="74" name="타원 73"/>
          <p:cNvSpPr/>
          <p:nvPr/>
        </p:nvSpPr>
        <p:spPr>
          <a:xfrm>
            <a:off x="3061150" y="1283029"/>
            <a:ext cx="847059" cy="28349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err="1"/>
              <a:t>Member_type</a:t>
            </a:r>
            <a:endParaRPr lang="ko-KR" altLang="en-US" sz="800" b="1" dirty="0"/>
          </a:p>
        </p:txBody>
      </p:sp>
      <p:cxnSp>
        <p:nvCxnSpPr>
          <p:cNvPr id="75" name="직선 화살표 연결선 74"/>
          <p:cNvCxnSpPr>
            <a:stCxn id="78" idx="2"/>
          </p:cNvCxnSpPr>
          <p:nvPr/>
        </p:nvCxnSpPr>
        <p:spPr>
          <a:xfrm>
            <a:off x="2386745" y="2066559"/>
            <a:ext cx="2724235" cy="86825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직사각형 75"/>
          <p:cNvSpPr/>
          <p:nvPr/>
        </p:nvSpPr>
        <p:spPr>
          <a:xfrm>
            <a:off x="5088254" y="2039297"/>
            <a:ext cx="167866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err="1"/>
              <a:t>클릭시</a:t>
            </a:r>
            <a:r>
              <a:rPr lang="ko-KR" altLang="en-US" sz="1200" dirty="0"/>
              <a:t> 구독이 추가됨</a:t>
            </a:r>
          </a:p>
        </p:txBody>
      </p:sp>
      <p:sp>
        <p:nvSpPr>
          <p:cNvPr id="78" name="직사각형 77"/>
          <p:cNvSpPr/>
          <p:nvPr/>
        </p:nvSpPr>
        <p:spPr>
          <a:xfrm>
            <a:off x="2071252" y="1745172"/>
            <a:ext cx="630986" cy="321387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22491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3420" y="320676"/>
            <a:ext cx="6589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방 정보관리 </a:t>
            </a:r>
            <a:r>
              <a:rPr lang="en-US" altLang="ko-KR" b="1" dirty="0"/>
              <a:t>– </a:t>
            </a:r>
            <a:r>
              <a:rPr lang="ko-KR" altLang="en-US" b="1" dirty="0"/>
              <a:t>방 정보 목록 조회</a:t>
            </a:r>
            <a:r>
              <a:rPr lang="en-US" altLang="ko-KR" b="1" dirty="0"/>
              <a:t>(1) - </a:t>
            </a:r>
            <a:r>
              <a:rPr lang="ko-KR" altLang="en-US" b="1" dirty="0"/>
              <a:t>초기화면</a:t>
            </a: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5379" y="1740346"/>
            <a:ext cx="5305289" cy="4873981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313" y="2228888"/>
            <a:ext cx="1867883" cy="1689450"/>
          </a:xfrm>
          <a:prstGeom prst="rect">
            <a:avLst/>
          </a:prstGeom>
        </p:spPr>
      </p:pic>
      <p:sp>
        <p:nvSpPr>
          <p:cNvPr id="32" name="직사각형 31"/>
          <p:cNvSpPr/>
          <p:nvPr/>
        </p:nvSpPr>
        <p:spPr>
          <a:xfrm>
            <a:off x="9909105" y="99051"/>
            <a:ext cx="2224875" cy="48782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100" b="1" dirty="0">
                <a:solidFill>
                  <a:schemeClr val="tx1">
                    <a:lumMod val="85000"/>
                    <a:lumOff val="15000"/>
                  </a:schemeClr>
                </a:solidFill>
                <a:hlinkClick r:id="rId4"/>
              </a:rPr>
              <a:t>&lt;</a:t>
            </a:r>
            <a:r>
              <a:rPr lang="ko-KR" altLang="en-US" sz="1100" b="1" dirty="0">
                <a:solidFill>
                  <a:schemeClr val="tx1">
                    <a:lumMod val="85000"/>
                    <a:lumOff val="15000"/>
                  </a:schemeClr>
                </a:solidFill>
                <a:hlinkClick r:id="rId4"/>
              </a:rPr>
              <a:t>참고사항</a:t>
            </a:r>
            <a:r>
              <a:rPr lang="en-US" altLang="ko-KR" sz="1100" b="1" dirty="0">
                <a:solidFill>
                  <a:schemeClr val="tx1">
                    <a:lumMod val="85000"/>
                    <a:lumOff val="15000"/>
                  </a:schemeClr>
                </a:solidFill>
                <a:hlinkClick r:id="rId4"/>
              </a:rPr>
              <a:t>&gt;</a:t>
            </a:r>
          </a:p>
          <a:p>
            <a:endParaRPr lang="en-US" altLang="ko-KR" sz="1000" b="1" dirty="0">
              <a:hlinkClick r:id="rId4"/>
            </a:endParaRPr>
          </a:p>
          <a:p>
            <a:r>
              <a:rPr lang="ko-KR" altLang="en-US" sz="1000" b="1" dirty="0">
                <a:hlinkClick r:id="rId4"/>
              </a:rPr>
              <a:t>http://apis.map.daum.net/</a:t>
            </a:r>
            <a:endParaRPr lang="en-US" altLang="ko-KR" sz="1000" b="1" dirty="0"/>
          </a:p>
          <a:p>
            <a:r>
              <a:rPr lang="en-US" altLang="ko-KR" sz="1000" b="1" dirty="0"/>
              <a:t>Daum </a:t>
            </a:r>
            <a:r>
              <a:rPr lang="ko-KR" altLang="en-US" sz="1000" b="1" dirty="0"/>
              <a:t>지도 </a:t>
            </a:r>
            <a:r>
              <a:rPr lang="en-US" altLang="ko-KR" sz="1000" b="1" dirty="0"/>
              <a:t>api </a:t>
            </a:r>
            <a:r>
              <a:rPr lang="ko-KR" altLang="en-US" sz="1000" b="1" dirty="0"/>
              <a:t>사용</a:t>
            </a:r>
            <a:endParaRPr lang="en-US" altLang="ko-KR" sz="1000" b="1" dirty="0"/>
          </a:p>
          <a:p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ko-KR" altLang="en-US" sz="1000" b="1" dirty="0"/>
              <a:t>절반은 일반 </a:t>
            </a:r>
            <a:r>
              <a:rPr lang="en-US" altLang="ko-KR" sz="1000" b="1" dirty="0"/>
              <a:t>Grid, </a:t>
            </a:r>
            <a:r>
              <a:rPr lang="ko-KR" altLang="en-US" sz="1000" b="1" dirty="0"/>
              <a:t>절반은 </a:t>
            </a:r>
            <a:r>
              <a:rPr lang="en-US" altLang="ko-KR" sz="1000" b="1" dirty="0"/>
              <a:t>Map API </a:t>
            </a:r>
            <a:r>
              <a:rPr lang="ko-KR" altLang="en-US" sz="1000" b="1" dirty="0"/>
              <a:t>이용</a:t>
            </a:r>
            <a:endParaRPr lang="en-US" altLang="ko-KR" sz="1000" b="1" dirty="0"/>
          </a:p>
          <a:p>
            <a:pPr marL="171450" indent="-171450">
              <a:buFontTx/>
              <a:buChar char="-"/>
            </a:pPr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ko-KR" altLang="en-US" sz="1000" b="1" dirty="0" err="1"/>
              <a:t>방종류</a:t>
            </a:r>
            <a:r>
              <a:rPr lang="en-US" altLang="ko-KR" sz="1000" b="1" dirty="0"/>
              <a:t>(</a:t>
            </a:r>
            <a:r>
              <a:rPr lang="ko-KR" altLang="en-US" sz="1000" b="1" dirty="0"/>
              <a:t>타입</a:t>
            </a:r>
            <a:r>
              <a:rPr lang="en-US" altLang="ko-KR" sz="1000" b="1" dirty="0"/>
              <a:t>)</a:t>
            </a:r>
            <a:r>
              <a:rPr lang="ko-KR" altLang="en-US" sz="1000" b="1" dirty="0"/>
              <a:t>에 따라 색깔이 다르면 좋을 것 같다</a:t>
            </a:r>
            <a:r>
              <a:rPr lang="en-US" altLang="ko-KR" sz="1000" b="1" dirty="0"/>
              <a:t>.</a:t>
            </a:r>
            <a:r>
              <a:rPr lang="ko-KR" altLang="en-US" sz="1000" b="1" dirty="0"/>
              <a:t> </a:t>
            </a:r>
            <a:endParaRPr lang="en-US" altLang="ko-KR" sz="1000" b="1" dirty="0"/>
          </a:p>
          <a:p>
            <a:pPr marL="171450" indent="-171450">
              <a:buFontTx/>
              <a:buChar char="-"/>
            </a:pPr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ko-KR" altLang="en-US" sz="1000" b="1" dirty="0"/>
              <a:t>공감</a:t>
            </a:r>
            <a:r>
              <a:rPr lang="en-US" altLang="ko-KR" sz="1000" b="1" dirty="0"/>
              <a:t>(like), </a:t>
            </a:r>
            <a:r>
              <a:rPr lang="ko-KR" altLang="en-US" sz="1000" b="1" dirty="0" err="1"/>
              <a:t>비공감</a:t>
            </a:r>
            <a:r>
              <a:rPr lang="en-US" altLang="ko-KR" sz="1000" b="1" dirty="0"/>
              <a:t>(unlike)</a:t>
            </a:r>
          </a:p>
          <a:p>
            <a:pPr marL="171450" indent="-171450">
              <a:buFontTx/>
              <a:buChar char="-"/>
            </a:pPr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en-US" altLang="ko-KR" sz="1000" b="1" dirty="0"/>
              <a:t>“</a:t>
            </a:r>
            <a:r>
              <a:rPr lang="ko-KR" altLang="en-US" sz="1000" b="1" dirty="0"/>
              <a:t>제목</a:t>
            </a:r>
            <a:r>
              <a:rPr lang="en-US" altLang="ko-KR" sz="1000" b="1" dirty="0"/>
              <a:t>”</a:t>
            </a:r>
            <a:r>
              <a:rPr lang="ko-KR" altLang="en-US" sz="1000" b="1" dirty="0"/>
              <a:t>은 있으면 보여주고</a:t>
            </a:r>
            <a:r>
              <a:rPr lang="en-US" altLang="ko-KR" sz="1000" b="1" dirty="0"/>
              <a:t>, </a:t>
            </a:r>
            <a:r>
              <a:rPr lang="ko-KR" altLang="en-US" sz="1000" b="1" dirty="0"/>
              <a:t>없으면 안보여주기</a:t>
            </a:r>
            <a:endParaRPr lang="en-US" altLang="ko-KR" sz="1000" b="1" dirty="0"/>
          </a:p>
          <a:p>
            <a:pPr marL="171450" indent="-171450">
              <a:buFontTx/>
              <a:buChar char="-"/>
            </a:pPr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ko-KR" altLang="en-US" sz="1000" b="1" dirty="0" err="1"/>
              <a:t>썸네일</a:t>
            </a:r>
            <a:r>
              <a:rPr lang="ko-KR" altLang="en-US" sz="1000" b="1" dirty="0"/>
              <a:t> 이미지를 세로로 긴 이미지를 보여주면 어떨까</a:t>
            </a:r>
            <a:r>
              <a:rPr lang="en-US" altLang="ko-KR" sz="1000" b="1" dirty="0"/>
              <a:t>??</a:t>
            </a:r>
          </a:p>
          <a:p>
            <a:pPr marL="171450" indent="-171450">
              <a:buFontTx/>
              <a:buChar char="-"/>
            </a:pPr>
            <a:endParaRPr lang="en-US" altLang="ko-KR" sz="1000" b="1" dirty="0"/>
          </a:p>
          <a:p>
            <a:pPr marL="171450" indent="-171450">
              <a:buFontTx/>
              <a:buChar char="-"/>
            </a:pPr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ko-KR" altLang="en-US" sz="1000" b="1" dirty="0"/>
              <a:t>방 종류 </a:t>
            </a:r>
            <a:r>
              <a:rPr lang="en-US" altLang="ko-KR" sz="1000" b="1" dirty="0"/>
              <a:t>: </a:t>
            </a:r>
            <a:r>
              <a:rPr lang="ko-KR" altLang="en-US" sz="1000" b="1" dirty="0"/>
              <a:t>원룸</a:t>
            </a:r>
            <a:r>
              <a:rPr lang="en-US" altLang="ko-KR" sz="1000" b="1" dirty="0"/>
              <a:t>, </a:t>
            </a:r>
            <a:r>
              <a:rPr lang="ko-KR" altLang="en-US" sz="1000" b="1" dirty="0" err="1"/>
              <a:t>투룸</a:t>
            </a:r>
            <a:r>
              <a:rPr lang="en-US" altLang="ko-KR" sz="1000" b="1" dirty="0"/>
              <a:t>, </a:t>
            </a:r>
            <a:r>
              <a:rPr lang="ko-KR" altLang="en-US" sz="1000" b="1" dirty="0" err="1"/>
              <a:t>쓰리룸</a:t>
            </a:r>
            <a:r>
              <a:rPr lang="en-US" altLang="ko-KR" sz="1000" b="1" dirty="0"/>
              <a:t>, </a:t>
            </a:r>
            <a:r>
              <a:rPr lang="ko-KR" altLang="en-US" sz="1000" b="1" dirty="0"/>
              <a:t>오피스텔</a:t>
            </a:r>
            <a:r>
              <a:rPr lang="en-US" altLang="ko-KR" sz="1000" b="1" dirty="0"/>
              <a:t>, </a:t>
            </a:r>
            <a:r>
              <a:rPr lang="ko-KR" altLang="en-US" sz="1000" b="1" dirty="0"/>
              <a:t>아파트</a:t>
            </a:r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ko-KR" altLang="en-US" sz="1000" b="1" dirty="0"/>
              <a:t>보증금 가격 </a:t>
            </a:r>
            <a:r>
              <a:rPr lang="en-US" altLang="ko-KR" sz="1000" b="1" dirty="0"/>
              <a:t>: “</a:t>
            </a:r>
            <a:r>
              <a:rPr lang="ko-KR" altLang="en-US" sz="1000" b="1" dirty="0"/>
              <a:t>만원</a:t>
            </a:r>
            <a:r>
              <a:rPr lang="en-US" altLang="ko-KR" sz="1000" b="1" dirty="0"/>
              <a:t>＂</a:t>
            </a:r>
            <a:r>
              <a:rPr lang="ko-KR" altLang="en-US" sz="1000" b="1" dirty="0"/>
              <a:t>단위</a:t>
            </a:r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ko-KR" altLang="en-US" sz="1000" b="1" dirty="0"/>
              <a:t>월세 </a:t>
            </a:r>
            <a:r>
              <a:rPr lang="en-US" altLang="ko-KR" sz="1000" b="1" dirty="0"/>
              <a:t>: “</a:t>
            </a:r>
            <a:r>
              <a:rPr lang="ko-KR" altLang="en-US" sz="1000" b="1" dirty="0"/>
              <a:t>만원</a:t>
            </a:r>
            <a:r>
              <a:rPr lang="en-US" altLang="ko-KR" sz="1000" b="1" dirty="0"/>
              <a:t>＂</a:t>
            </a:r>
            <a:r>
              <a:rPr lang="ko-KR" altLang="en-US" sz="1000" b="1" dirty="0"/>
              <a:t>단위</a:t>
            </a:r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ko-KR" altLang="en-US" sz="1000" b="1" dirty="0"/>
              <a:t>추가옵션 </a:t>
            </a:r>
            <a:r>
              <a:rPr lang="en-US" altLang="ko-KR" sz="1000" b="1" dirty="0"/>
              <a:t>: </a:t>
            </a:r>
            <a:r>
              <a:rPr lang="ko-KR" altLang="en-US" sz="1000" b="1" dirty="0"/>
              <a:t>도시가스</a:t>
            </a:r>
            <a:r>
              <a:rPr lang="en-US" altLang="ko-KR" sz="1000" b="1" dirty="0"/>
              <a:t>, </a:t>
            </a:r>
            <a:r>
              <a:rPr lang="ko-KR" altLang="en-US" sz="1000" b="1" dirty="0"/>
              <a:t>심야전기</a:t>
            </a:r>
            <a:r>
              <a:rPr lang="en-US" altLang="ko-KR" sz="1000" b="1" dirty="0"/>
              <a:t>,</a:t>
            </a:r>
            <a:r>
              <a:rPr lang="ko-KR" altLang="en-US" sz="1000" b="1" dirty="0"/>
              <a:t>단기임대</a:t>
            </a:r>
            <a:r>
              <a:rPr lang="en-US" altLang="ko-KR" sz="1000" b="1" dirty="0"/>
              <a:t>, </a:t>
            </a:r>
            <a:r>
              <a:rPr lang="ko-KR" altLang="en-US" sz="1000" b="1" dirty="0" err="1"/>
              <a:t>반지하</a:t>
            </a:r>
            <a:r>
              <a:rPr lang="en-US" altLang="ko-KR" sz="1000" b="1" dirty="0"/>
              <a:t>, 1~3</a:t>
            </a:r>
            <a:r>
              <a:rPr lang="ko-KR" altLang="en-US" sz="1000" b="1" dirty="0"/>
              <a:t>층</a:t>
            </a:r>
            <a:r>
              <a:rPr lang="en-US" altLang="ko-KR" sz="1000" b="1" dirty="0"/>
              <a:t>, 4</a:t>
            </a:r>
            <a:r>
              <a:rPr lang="ko-KR" altLang="en-US" sz="1000" b="1" dirty="0" err="1"/>
              <a:t>층이상</a:t>
            </a:r>
            <a:endParaRPr lang="en-US" altLang="ko-KR" sz="1000" b="1" dirty="0"/>
          </a:p>
          <a:p>
            <a:pPr marL="171450" indent="-171450">
              <a:buFontTx/>
              <a:buChar char="-"/>
            </a:pPr>
            <a:endParaRPr lang="en-US" altLang="ko-KR" sz="1000" b="1" dirty="0"/>
          </a:p>
          <a:p>
            <a:r>
              <a:rPr lang="en-US" altLang="ko-KR" sz="1000" b="1" dirty="0"/>
              <a:t>“</a:t>
            </a:r>
            <a:r>
              <a:rPr lang="ko-KR" altLang="en-US" sz="1000" b="1" dirty="0" err="1"/>
              <a:t>클릭시</a:t>
            </a:r>
            <a:r>
              <a:rPr lang="ko-KR" altLang="en-US" sz="1000" b="1" dirty="0"/>
              <a:t> </a:t>
            </a:r>
            <a:r>
              <a:rPr lang="ko-KR" altLang="en-US" sz="1000" b="1" dirty="0" err="1"/>
              <a:t>새창을</a:t>
            </a:r>
            <a:r>
              <a:rPr lang="ko-KR" altLang="en-US" sz="1000" b="1" dirty="0"/>
              <a:t> 띄워서 상세보기 페이지로 이동</a:t>
            </a:r>
            <a:r>
              <a:rPr lang="en-US" altLang="ko-KR" sz="1000" b="1" dirty="0"/>
              <a:t>＂</a:t>
            </a:r>
          </a:p>
        </p:txBody>
      </p:sp>
      <p:sp>
        <p:nvSpPr>
          <p:cNvPr id="23" name="모서리가 둥근 직사각형 22"/>
          <p:cNvSpPr/>
          <p:nvPr/>
        </p:nvSpPr>
        <p:spPr>
          <a:xfrm>
            <a:off x="502384" y="3106855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/>
              <a:t>제목</a:t>
            </a:r>
            <a:r>
              <a:rPr lang="en-US" altLang="ko-KR" sz="800" dirty="0"/>
              <a:t>(</a:t>
            </a:r>
            <a:r>
              <a:rPr lang="ko-KR" altLang="en-US" sz="800" dirty="0" err="1"/>
              <a:t>소개글</a:t>
            </a:r>
            <a:r>
              <a:rPr lang="en-US" altLang="ko-KR" sz="800" dirty="0"/>
              <a:t>)</a:t>
            </a:r>
            <a:endParaRPr lang="ko-KR" altLang="en-US" sz="800" dirty="0"/>
          </a:p>
        </p:txBody>
      </p:sp>
      <p:sp>
        <p:nvSpPr>
          <p:cNvPr id="71" name="모서리가 둥근 직사각형 70"/>
          <p:cNvSpPr/>
          <p:nvPr/>
        </p:nvSpPr>
        <p:spPr>
          <a:xfrm>
            <a:off x="754915" y="2554527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/>
              <a:t>썸네일</a:t>
            </a:r>
            <a:r>
              <a:rPr lang="ko-KR" altLang="en-US" sz="800" dirty="0"/>
              <a:t> 이미지</a:t>
            </a:r>
          </a:p>
        </p:txBody>
      </p:sp>
      <p:pic>
        <p:nvPicPr>
          <p:cNvPr id="49" name="그림 4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5361" y="2222710"/>
            <a:ext cx="1867883" cy="1689450"/>
          </a:xfrm>
          <a:prstGeom prst="rect">
            <a:avLst/>
          </a:prstGeom>
        </p:spPr>
      </p:pic>
      <p:sp>
        <p:nvSpPr>
          <p:cNvPr id="60" name="모서리가 둥근 직사각형 59"/>
          <p:cNvSpPr/>
          <p:nvPr/>
        </p:nvSpPr>
        <p:spPr>
          <a:xfrm>
            <a:off x="2484500" y="3140610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/>
              <a:t>제목</a:t>
            </a:r>
            <a:r>
              <a:rPr lang="en-US" altLang="ko-KR" sz="800" dirty="0"/>
              <a:t>(</a:t>
            </a:r>
            <a:r>
              <a:rPr lang="ko-KR" altLang="en-US" sz="800" dirty="0" err="1"/>
              <a:t>소개글</a:t>
            </a:r>
            <a:r>
              <a:rPr lang="en-US" altLang="ko-KR" sz="800" dirty="0"/>
              <a:t>)</a:t>
            </a:r>
            <a:endParaRPr lang="ko-KR" altLang="en-US" sz="800" dirty="0"/>
          </a:p>
        </p:txBody>
      </p:sp>
      <p:pic>
        <p:nvPicPr>
          <p:cNvPr id="62" name="그림 6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336" y="4275543"/>
            <a:ext cx="1867883" cy="1689450"/>
          </a:xfrm>
          <a:prstGeom prst="rect">
            <a:avLst/>
          </a:prstGeom>
        </p:spPr>
      </p:pic>
      <p:sp>
        <p:nvSpPr>
          <p:cNvPr id="74" name="모서리가 둥근 직사각형 73"/>
          <p:cNvSpPr/>
          <p:nvPr/>
        </p:nvSpPr>
        <p:spPr>
          <a:xfrm>
            <a:off x="501154" y="5157783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/>
              <a:t>제목</a:t>
            </a:r>
            <a:r>
              <a:rPr lang="en-US" altLang="ko-KR" sz="800" dirty="0"/>
              <a:t>(</a:t>
            </a:r>
            <a:r>
              <a:rPr lang="ko-KR" altLang="en-US" sz="800" dirty="0" err="1"/>
              <a:t>소개글</a:t>
            </a:r>
            <a:r>
              <a:rPr lang="en-US" altLang="ko-KR" sz="800" dirty="0"/>
              <a:t>)</a:t>
            </a:r>
            <a:endParaRPr lang="ko-KR" altLang="en-US" sz="800" dirty="0"/>
          </a:p>
        </p:txBody>
      </p:sp>
      <p:sp>
        <p:nvSpPr>
          <p:cNvPr id="77" name="모서리가 둥근 직사각형 76"/>
          <p:cNvSpPr/>
          <p:nvPr/>
        </p:nvSpPr>
        <p:spPr>
          <a:xfrm>
            <a:off x="753685" y="4605455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/>
              <a:t>썸네일</a:t>
            </a:r>
            <a:r>
              <a:rPr lang="ko-KR" altLang="en-US" sz="800" dirty="0"/>
              <a:t> 이미지</a:t>
            </a:r>
          </a:p>
        </p:txBody>
      </p:sp>
      <p:pic>
        <p:nvPicPr>
          <p:cNvPr id="80" name="그림 7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285" y="4275543"/>
            <a:ext cx="1867883" cy="1689450"/>
          </a:xfrm>
          <a:prstGeom prst="rect">
            <a:avLst/>
          </a:prstGeom>
        </p:spPr>
      </p:pic>
      <p:sp>
        <p:nvSpPr>
          <p:cNvPr id="87" name="모서리가 둥근 직사각형 86"/>
          <p:cNvSpPr/>
          <p:nvPr/>
        </p:nvSpPr>
        <p:spPr>
          <a:xfrm>
            <a:off x="2498103" y="5157783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/>
              <a:t>제목</a:t>
            </a:r>
            <a:r>
              <a:rPr lang="en-US" altLang="ko-KR" sz="800" dirty="0"/>
              <a:t>(</a:t>
            </a:r>
            <a:r>
              <a:rPr lang="ko-KR" altLang="en-US" sz="800" dirty="0" err="1"/>
              <a:t>소개글</a:t>
            </a:r>
            <a:r>
              <a:rPr lang="en-US" altLang="ko-KR" sz="800" dirty="0"/>
              <a:t>)</a:t>
            </a:r>
            <a:endParaRPr lang="ko-KR" altLang="en-US" sz="800" dirty="0"/>
          </a:p>
        </p:txBody>
      </p:sp>
      <p:sp>
        <p:nvSpPr>
          <p:cNvPr id="90" name="모서리가 둥근 직사각형 89"/>
          <p:cNvSpPr/>
          <p:nvPr/>
        </p:nvSpPr>
        <p:spPr>
          <a:xfrm>
            <a:off x="2750634" y="4605455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/>
              <a:t>썸네일</a:t>
            </a:r>
            <a:r>
              <a:rPr lang="ko-KR" altLang="en-US" sz="800" dirty="0"/>
              <a:t> 이미지</a:t>
            </a:r>
          </a:p>
        </p:txBody>
      </p:sp>
      <p:pic>
        <p:nvPicPr>
          <p:cNvPr id="43" name="그림 4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536" y="1699554"/>
            <a:ext cx="3803830" cy="308644"/>
          </a:xfrm>
          <a:prstGeom prst="rect">
            <a:avLst/>
          </a:prstGeom>
        </p:spPr>
      </p:pic>
      <p:sp>
        <p:nvSpPr>
          <p:cNvPr id="108" name="모서리가 둥근 직사각형 107"/>
          <p:cNvSpPr/>
          <p:nvPr/>
        </p:nvSpPr>
        <p:spPr>
          <a:xfrm>
            <a:off x="2672102" y="2527587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/>
              <a:t>썸네일</a:t>
            </a:r>
            <a:r>
              <a:rPr lang="ko-KR" altLang="en-US" sz="800" dirty="0"/>
              <a:t> 이미지</a:t>
            </a:r>
          </a:p>
        </p:txBody>
      </p:sp>
      <p:sp>
        <p:nvSpPr>
          <p:cNvPr id="119" name="타원 118"/>
          <p:cNvSpPr/>
          <p:nvPr/>
        </p:nvSpPr>
        <p:spPr>
          <a:xfrm>
            <a:off x="1944373" y="2848366"/>
            <a:ext cx="448853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30</a:t>
            </a:r>
            <a:endParaRPr lang="ko-KR" altLang="en-US" sz="800" b="1" dirty="0"/>
          </a:p>
        </p:txBody>
      </p:sp>
      <p:pic>
        <p:nvPicPr>
          <p:cNvPr id="120" name="그림 119"/>
          <p:cNvPicPr>
            <a:picLocks noChangeAspect="1"/>
          </p:cNvPicPr>
          <p:nvPr/>
        </p:nvPicPr>
        <p:blipFill rotWithShape="1">
          <a:blip r:embed="rId6"/>
          <a:srcRect r="45924" b="14153"/>
          <a:stretch/>
        </p:blipFill>
        <p:spPr>
          <a:xfrm>
            <a:off x="1756028" y="2896364"/>
            <a:ext cx="272986" cy="179894"/>
          </a:xfrm>
          <a:prstGeom prst="rect">
            <a:avLst/>
          </a:prstGeom>
        </p:spPr>
      </p:pic>
      <p:sp>
        <p:nvSpPr>
          <p:cNvPr id="131" name="타원 130"/>
          <p:cNvSpPr/>
          <p:nvPr/>
        </p:nvSpPr>
        <p:spPr>
          <a:xfrm>
            <a:off x="1970673" y="4879814"/>
            <a:ext cx="448853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30</a:t>
            </a:r>
            <a:endParaRPr lang="ko-KR" altLang="en-US" sz="800" b="1" dirty="0"/>
          </a:p>
        </p:txBody>
      </p:sp>
      <p:pic>
        <p:nvPicPr>
          <p:cNvPr id="132" name="그림 131"/>
          <p:cNvPicPr>
            <a:picLocks noChangeAspect="1"/>
          </p:cNvPicPr>
          <p:nvPr/>
        </p:nvPicPr>
        <p:blipFill rotWithShape="1">
          <a:blip r:embed="rId6"/>
          <a:srcRect r="45924" b="14153"/>
          <a:stretch/>
        </p:blipFill>
        <p:spPr>
          <a:xfrm>
            <a:off x="1782328" y="4927812"/>
            <a:ext cx="272986" cy="179894"/>
          </a:xfrm>
          <a:prstGeom prst="rect">
            <a:avLst/>
          </a:prstGeom>
        </p:spPr>
      </p:pic>
      <p:sp>
        <p:nvSpPr>
          <p:cNvPr id="137" name="타원 136"/>
          <p:cNvSpPr/>
          <p:nvPr/>
        </p:nvSpPr>
        <p:spPr>
          <a:xfrm>
            <a:off x="3936252" y="4913439"/>
            <a:ext cx="448853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30</a:t>
            </a:r>
            <a:endParaRPr lang="ko-KR" altLang="en-US" sz="800" b="1" dirty="0"/>
          </a:p>
        </p:txBody>
      </p:sp>
      <p:pic>
        <p:nvPicPr>
          <p:cNvPr id="138" name="그림 137"/>
          <p:cNvPicPr>
            <a:picLocks noChangeAspect="1"/>
          </p:cNvPicPr>
          <p:nvPr/>
        </p:nvPicPr>
        <p:blipFill rotWithShape="1">
          <a:blip r:embed="rId6"/>
          <a:srcRect r="45924" b="14153"/>
          <a:stretch/>
        </p:blipFill>
        <p:spPr>
          <a:xfrm>
            <a:off x="3747907" y="4961437"/>
            <a:ext cx="272986" cy="179894"/>
          </a:xfrm>
          <a:prstGeom prst="rect">
            <a:avLst/>
          </a:prstGeom>
        </p:spPr>
      </p:pic>
      <p:cxnSp>
        <p:nvCxnSpPr>
          <p:cNvPr id="88" name="직선 화살표 연결선 87"/>
          <p:cNvCxnSpPr/>
          <p:nvPr/>
        </p:nvCxnSpPr>
        <p:spPr>
          <a:xfrm>
            <a:off x="2546363" y="6397803"/>
            <a:ext cx="1345970" cy="4797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/>
          <p:cNvSpPr txBox="1"/>
          <p:nvPr/>
        </p:nvSpPr>
        <p:spPr>
          <a:xfrm>
            <a:off x="3851576" y="6698879"/>
            <a:ext cx="41596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Infinite scroll </a:t>
            </a:r>
            <a:r>
              <a:rPr lang="ko-KR" altLang="en-US" dirty="0"/>
              <a:t>사용하기</a:t>
            </a:r>
          </a:p>
        </p:txBody>
      </p:sp>
      <p:grpSp>
        <p:nvGrpSpPr>
          <p:cNvPr id="22" name="그룹 21"/>
          <p:cNvGrpSpPr/>
          <p:nvPr/>
        </p:nvGrpSpPr>
        <p:grpSpPr>
          <a:xfrm>
            <a:off x="453420" y="872160"/>
            <a:ext cx="9432378" cy="755468"/>
            <a:chOff x="-331583" y="807409"/>
            <a:chExt cx="11048999" cy="884947"/>
          </a:xfrm>
        </p:grpSpPr>
        <p:pic>
          <p:nvPicPr>
            <p:cNvPr id="112" name="그림 111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-331583" y="807409"/>
              <a:ext cx="11048999" cy="476250"/>
            </a:xfrm>
            <a:prstGeom prst="rect">
              <a:avLst/>
            </a:prstGeom>
          </p:spPr>
        </p:pic>
        <p:sp>
          <p:nvSpPr>
            <p:cNvPr id="142" name="모서리가 둥근 직사각형 141"/>
            <p:cNvSpPr/>
            <p:nvPr/>
          </p:nvSpPr>
          <p:spPr>
            <a:xfrm>
              <a:off x="4406264" y="882985"/>
              <a:ext cx="1573306" cy="313506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방 정보</a:t>
              </a:r>
            </a:p>
          </p:txBody>
        </p:sp>
        <p:pic>
          <p:nvPicPr>
            <p:cNvPr id="153" name="그림 152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-331583" y="1292306"/>
              <a:ext cx="11048999" cy="400050"/>
            </a:xfrm>
            <a:prstGeom prst="rect">
              <a:avLst/>
            </a:prstGeom>
          </p:spPr>
        </p:pic>
        <p:grpSp>
          <p:nvGrpSpPr>
            <p:cNvPr id="18" name="그룹 17"/>
            <p:cNvGrpSpPr/>
            <p:nvPr/>
          </p:nvGrpSpPr>
          <p:grpSpPr>
            <a:xfrm>
              <a:off x="2420238" y="1337431"/>
              <a:ext cx="5545356" cy="352484"/>
              <a:chOff x="3223252" y="1310061"/>
              <a:chExt cx="5545356" cy="352484"/>
            </a:xfrm>
          </p:grpSpPr>
          <p:pic>
            <p:nvPicPr>
              <p:cNvPr id="14" name="그림 13"/>
              <p:cNvPicPr>
                <a:picLocks noChangeAspect="1"/>
              </p:cNvPicPr>
              <p:nvPr/>
            </p:nvPicPr>
            <p:blipFill rotWithShape="1">
              <a:blip r:embed="rId9"/>
              <a:srcRect r="91590" b="-16"/>
              <a:stretch/>
            </p:blipFill>
            <p:spPr>
              <a:xfrm>
                <a:off x="3223252" y="1310061"/>
                <a:ext cx="783484" cy="352484"/>
              </a:xfrm>
              <a:prstGeom prst="rect">
                <a:avLst/>
              </a:prstGeom>
            </p:spPr>
          </p:pic>
          <p:pic>
            <p:nvPicPr>
              <p:cNvPr id="92" name="그림 91"/>
              <p:cNvPicPr>
                <a:picLocks noChangeAspect="1"/>
              </p:cNvPicPr>
              <p:nvPr/>
            </p:nvPicPr>
            <p:blipFill rotWithShape="1">
              <a:blip r:embed="rId9"/>
              <a:srcRect l="18745" t="4764" r="30137" b="4268"/>
              <a:stretch/>
            </p:blipFill>
            <p:spPr>
              <a:xfrm>
                <a:off x="4006736" y="1330336"/>
                <a:ext cx="4761872" cy="320594"/>
              </a:xfrm>
              <a:prstGeom prst="rect">
                <a:avLst/>
              </a:prstGeom>
            </p:spPr>
          </p:pic>
        </p:grpSp>
      </p:grpSp>
      <p:sp>
        <p:nvSpPr>
          <p:cNvPr id="154" name="타원 153"/>
          <p:cNvSpPr/>
          <p:nvPr/>
        </p:nvSpPr>
        <p:spPr>
          <a:xfrm>
            <a:off x="3927698" y="2852734"/>
            <a:ext cx="448853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30</a:t>
            </a:r>
            <a:endParaRPr lang="ko-KR" altLang="en-US" sz="800" b="1" dirty="0"/>
          </a:p>
        </p:txBody>
      </p:sp>
      <p:pic>
        <p:nvPicPr>
          <p:cNvPr id="155" name="그림 154"/>
          <p:cNvPicPr>
            <a:picLocks noChangeAspect="1"/>
          </p:cNvPicPr>
          <p:nvPr/>
        </p:nvPicPr>
        <p:blipFill rotWithShape="1">
          <a:blip r:embed="rId6"/>
          <a:srcRect r="45924" b="14153"/>
          <a:stretch/>
        </p:blipFill>
        <p:spPr>
          <a:xfrm>
            <a:off x="3739353" y="2900732"/>
            <a:ext cx="272986" cy="179894"/>
          </a:xfrm>
          <a:prstGeom prst="rect">
            <a:avLst/>
          </a:prstGeom>
        </p:spPr>
      </p:pic>
      <p:grpSp>
        <p:nvGrpSpPr>
          <p:cNvPr id="25" name="그룹 24"/>
          <p:cNvGrpSpPr/>
          <p:nvPr/>
        </p:nvGrpSpPr>
        <p:grpSpPr>
          <a:xfrm>
            <a:off x="2503200" y="3377968"/>
            <a:ext cx="1719360" cy="558127"/>
            <a:chOff x="2503200" y="3377968"/>
            <a:chExt cx="1719360" cy="558127"/>
          </a:xfrm>
        </p:grpSpPr>
        <p:sp>
          <p:nvSpPr>
            <p:cNvPr id="52" name="직사각형 51"/>
            <p:cNvSpPr/>
            <p:nvPr/>
          </p:nvSpPr>
          <p:spPr>
            <a:xfrm>
              <a:off x="2503200" y="3377968"/>
              <a:ext cx="1548121" cy="21264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dirty="0"/>
                <a:t>주소</a:t>
              </a:r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2532760" y="3848910"/>
              <a:ext cx="331130" cy="8718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grpSp>
          <p:nvGrpSpPr>
            <p:cNvPr id="24" name="그룹 23"/>
            <p:cNvGrpSpPr/>
            <p:nvPr/>
          </p:nvGrpSpPr>
          <p:grpSpPr>
            <a:xfrm>
              <a:off x="2511681" y="3625229"/>
              <a:ext cx="1710879" cy="162860"/>
              <a:chOff x="2511681" y="3625229"/>
              <a:chExt cx="1710879" cy="162860"/>
            </a:xfrm>
          </p:grpSpPr>
          <p:sp>
            <p:nvSpPr>
              <p:cNvPr id="54" name="직사각형 53"/>
              <p:cNvSpPr/>
              <p:nvPr/>
            </p:nvSpPr>
            <p:spPr>
              <a:xfrm>
                <a:off x="2511681" y="3635644"/>
                <a:ext cx="442267" cy="152445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ko-KR" altLang="en-US" sz="500" dirty="0" err="1"/>
                  <a:t>방종류</a:t>
                </a:r>
                <a:endParaRPr lang="ko-KR" altLang="en-US" sz="500" dirty="0"/>
              </a:p>
            </p:txBody>
          </p:sp>
          <p:sp>
            <p:nvSpPr>
              <p:cNvPr id="57" name="직사각형 56"/>
              <p:cNvSpPr/>
              <p:nvPr/>
            </p:nvSpPr>
            <p:spPr>
              <a:xfrm>
                <a:off x="3384036" y="3625229"/>
                <a:ext cx="418059" cy="15796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ko-KR" altLang="en-US" sz="500" dirty="0"/>
                  <a:t>보증금</a:t>
                </a:r>
              </a:p>
            </p:txBody>
          </p:sp>
          <p:sp>
            <p:nvSpPr>
              <p:cNvPr id="58" name="직사각형 57"/>
              <p:cNvSpPr/>
              <p:nvPr/>
            </p:nvSpPr>
            <p:spPr>
              <a:xfrm>
                <a:off x="3804501" y="3625229"/>
                <a:ext cx="418059" cy="15796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500" dirty="0"/>
                  <a:t>20</a:t>
                </a:r>
                <a:r>
                  <a:rPr lang="ko-KR" altLang="en-US" sz="500" dirty="0"/>
                  <a:t>만원</a:t>
                </a:r>
              </a:p>
            </p:txBody>
          </p:sp>
          <p:sp>
            <p:nvSpPr>
              <p:cNvPr id="157" name="직사각형 156"/>
              <p:cNvSpPr/>
              <p:nvPr/>
            </p:nvSpPr>
            <p:spPr>
              <a:xfrm>
                <a:off x="2957843" y="3625229"/>
                <a:ext cx="481241" cy="15796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ko-KR" altLang="en-US" sz="500" dirty="0"/>
                  <a:t>거래종류</a:t>
                </a:r>
              </a:p>
            </p:txBody>
          </p:sp>
        </p:grpSp>
      </p:grpSp>
      <p:grpSp>
        <p:nvGrpSpPr>
          <p:cNvPr id="158" name="그룹 157"/>
          <p:cNvGrpSpPr/>
          <p:nvPr/>
        </p:nvGrpSpPr>
        <p:grpSpPr>
          <a:xfrm>
            <a:off x="497364" y="3365429"/>
            <a:ext cx="1719360" cy="558127"/>
            <a:chOff x="2503200" y="3377968"/>
            <a:chExt cx="1719360" cy="558127"/>
          </a:xfrm>
        </p:grpSpPr>
        <p:sp>
          <p:nvSpPr>
            <p:cNvPr id="159" name="직사각형 158"/>
            <p:cNvSpPr/>
            <p:nvPr/>
          </p:nvSpPr>
          <p:spPr>
            <a:xfrm>
              <a:off x="2503200" y="3377968"/>
              <a:ext cx="1548121" cy="21264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dirty="0"/>
                <a:t>주소</a:t>
              </a:r>
            </a:p>
          </p:txBody>
        </p:sp>
        <p:sp>
          <p:nvSpPr>
            <p:cNvPr id="160" name="직사각형 159"/>
            <p:cNvSpPr/>
            <p:nvPr/>
          </p:nvSpPr>
          <p:spPr>
            <a:xfrm>
              <a:off x="2532760" y="3848910"/>
              <a:ext cx="331130" cy="8718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grpSp>
          <p:nvGrpSpPr>
            <p:cNvPr id="161" name="그룹 160"/>
            <p:cNvGrpSpPr/>
            <p:nvPr/>
          </p:nvGrpSpPr>
          <p:grpSpPr>
            <a:xfrm>
              <a:off x="2511681" y="3625229"/>
              <a:ext cx="1710879" cy="162860"/>
              <a:chOff x="2511681" y="3625229"/>
              <a:chExt cx="1710879" cy="162860"/>
            </a:xfrm>
          </p:grpSpPr>
          <p:sp>
            <p:nvSpPr>
              <p:cNvPr id="162" name="직사각형 161"/>
              <p:cNvSpPr/>
              <p:nvPr/>
            </p:nvSpPr>
            <p:spPr>
              <a:xfrm>
                <a:off x="2511681" y="3635644"/>
                <a:ext cx="442267" cy="152445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ko-KR" altLang="en-US" sz="500" dirty="0" err="1"/>
                  <a:t>방종류</a:t>
                </a:r>
                <a:endParaRPr lang="ko-KR" altLang="en-US" sz="500" dirty="0"/>
              </a:p>
            </p:txBody>
          </p:sp>
          <p:sp>
            <p:nvSpPr>
              <p:cNvPr id="163" name="직사각형 162"/>
              <p:cNvSpPr/>
              <p:nvPr/>
            </p:nvSpPr>
            <p:spPr>
              <a:xfrm>
                <a:off x="3384036" y="3625229"/>
                <a:ext cx="418059" cy="15796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ko-KR" altLang="en-US" sz="500" dirty="0"/>
                  <a:t>보증금</a:t>
                </a:r>
              </a:p>
            </p:txBody>
          </p:sp>
          <p:sp>
            <p:nvSpPr>
              <p:cNvPr id="164" name="직사각형 163"/>
              <p:cNvSpPr/>
              <p:nvPr/>
            </p:nvSpPr>
            <p:spPr>
              <a:xfrm>
                <a:off x="3804501" y="3625229"/>
                <a:ext cx="418059" cy="15796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500" dirty="0"/>
                  <a:t>20</a:t>
                </a:r>
                <a:r>
                  <a:rPr lang="ko-KR" altLang="en-US" sz="500" dirty="0"/>
                  <a:t>만원</a:t>
                </a:r>
              </a:p>
            </p:txBody>
          </p:sp>
          <p:sp>
            <p:nvSpPr>
              <p:cNvPr id="165" name="직사각형 164"/>
              <p:cNvSpPr/>
              <p:nvPr/>
            </p:nvSpPr>
            <p:spPr>
              <a:xfrm>
                <a:off x="2957843" y="3625229"/>
                <a:ext cx="481241" cy="15796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ko-KR" altLang="en-US" sz="500" dirty="0"/>
                  <a:t>거래종류</a:t>
                </a:r>
              </a:p>
            </p:txBody>
          </p:sp>
        </p:grpSp>
      </p:grpSp>
      <p:grpSp>
        <p:nvGrpSpPr>
          <p:cNvPr id="166" name="그룹 165"/>
          <p:cNvGrpSpPr/>
          <p:nvPr/>
        </p:nvGrpSpPr>
        <p:grpSpPr>
          <a:xfrm>
            <a:off x="505029" y="5418482"/>
            <a:ext cx="1719360" cy="558127"/>
            <a:chOff x="2503200" y="3377968"/>
            <a:chExt cx="1719360" cy="558127"/>
          </a:xfrm>
        </p:grpSpPr>
        <p:sp>
          <p:nvSpPr>
            <p:cNvPr id="167" name="직사각형 166"/>
            <p:cNvSpPr/>
            <p:nvPr/>
          </p:nvSpPr>
          <p:spPr>
            <a:xfrm>
              <a:off x="2503200" y="3377968"/>
              <a:ext cx="1548121" cy="21264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dirty="0"/>
                <a:t>주소</a:t>
              </a:r>
            </a:p>
          </p:txBody>
        </p:sp>
        <p:sp>
          <p:nvSpPr>
            <p:cNvPr id="168" name="직사각형 167"/>
            <p:cNvSpPr/>
            <p:nvPr/>
          </p:nvSpPr>
          <p:spPr>
            <a:xfrm>
              <a:off x="2532760" y="3848910"/>
              <a:ext cx="331130" cy="8718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grpSp>
          <p:nvGrpSpPr>
            <p:cNvPr id="169" name="그룹 168"/>
            <p:cNvGrpSpPr/>
            <p:nvPr/>
          </p:nvGrpSpPr>
          <p:grpSpPr>
            <a:xfrm>
              <a:off x="2511681" y="3625229"/>
              <a:ext cx="1710879" cy="162860"/>
              <a:chOff x="2511681" y="3625229"/>
              <a:chExt cx="1710879" cy="162860"/>
            </a:xfrm>
          </p:grpSpPr>
          <p:sp>
            <p:nvSpPr>
              <p:cNvPr id="170" name="직사각형 169"/>
              <p:cNvSpPr/>
              <p:nvPr/>
            </p:nvSpPr>
            <p:spPr>
              <a:xfrm>
                <a:off x="2511681" y="3635644"/>
                <a:ext cx="442267" cy="152445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ko-KR" altLang="en-US" sz="500" dirty="0" err="1"/>
                  <a:t>방종류</a:t>
                </a:r>
                <a:endParaRPr lang="ko-KR" altLang="en-US" sz="500" dirty="0"/>
              </a:p>
            </p:txBody>
          </p:sp>
          <p:sp>
            <p:nvSpPr>
              <p:cNvPr id="171" name="직사각형 170"/>
              <p:cNvSpPr/>
              <p:nvPr/>
            </p:nvSpPr>
            <p:spPr>
              <a:xfrm>
                <a:off x="3384036" y="3625229"/>
                <a:ext cx="418059" cy="15796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ko-KR" altLang="en-US" sz="500" dirty="0"/>
                  <a:t>보증금</a:t>
                </a:r>
              </a:p>
            </p:txBody>
          </p:sp>
          <p:sp>
            <p:nvSpPr>
              <p:cNvPr id="172" name="직사각형 171"/>
              <p:cNvSpPr/>
              <p:nvPr/>
            </p:nvSpPr>
            <p:spPr>
              <a:xfrm>
                <a:off x="3804501" y="3625229"/>
                <a:ext cx="418059" cy="15796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500" dirty="0"/>
                  <a:t>20</a:t>
                </a:r>
                <a:r>
                  <a:rPr lang="ko-KR" altLang="en-US" sz="500" dirty="0"/>
                  <a:t>만원</a:t>
                </a:r>
              </a:p>
            </p:txBody>
          </p:sp>
          <p:sp>
            <p:nvSpPr>
              <p:cNvPr id="173" name="직사각형 172"/>
              <p:cNvSpPr/>
              <p:nvPr/>
            </p:nvSpPr>
            <p:spPr>
              <a:xfrm>
                <a:off x="2957843" y="3625229"/>
                <a:ext cx="481241" cy="15796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ko-KR" altLang="en-US" sz="500" dirty="0"/>
                  <a:t>거래종류</a:t>
                </a:r>
              </a:p>
            </p:txBody>
          </p:sp>
        </p:grpSp>
      </p:grpSp>
      <p:grpSp>
        <p:nvGrpSpPr>
          <p:cNvPr id="174" name="그룹 173"/>
          <p:cNvGrpSpPr/>
          <p:nvPr/>
        </p:nvGrpSpPr>
        <p:grpSpPr>
          <a:xfrm>
            <a:off x="2500086" y="5401505"/>
            <a:ext cx="1719360" cy="558127"/>
            <a:chOff x="2503200" y="3377968"/>
            <a:chExt cx="1719360" cy="558127"/>
          </a:xfrm>
        </p:grpSpPr>
        <p:sp>
          <p:nvSpPr>
            <p:cNvPr id="175" name="직사각형 174"/>
            <p:cNvSpPr/>
            <p:nvPr/>
          </p:nvSpPr>
          <p:spPr>
            <a:xfrm>
              <a:off x="2503200" y="3377968"/>
              <a:ext cx="1548121" cy="21264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dirty="0"/>
                <a:t>주소</a:t>
              </a:r>
            </a:p>
          </p:txBody>
        </p:sp>
        <p:sp>
          <p:nvSpPr>
            <p:cNvPr id="176" name="직사각형 175"/>
            <p:cNvSpPr/>
            <p:nvPr/>
          </p:nvSpPr>
          <p:spPr>
            <a:xfrm>
              <a:off x="2532760" y="3848910"/>
              <a:ext cx="331130" cy="8718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grpSp>
          <p:nvGrpSpPr>
            <p:cNvPr id="177" name="그룹 176"/>
            <p:cNvGrpSpPr/>
            <p:nvPr/>
          </p:nvGrpSpPr>
          <p:grpSpPr>
            <a:xfrm>
              <a:off x="2511681" y="3625229"/>
              <a:ext cx="1710879" cy="162860"/>
              <a:chOff x="2511681" y="3625229"/>
              <a:chExt cx="1710879" cy="162860"/>
            </a:xfrm>
          </p:grpSpPr>
          <p:sp>
            <p:nvSpPr>
              <p:cNvPr id="178" name="직사각형 177"/>
              <p:cNvSpPr/>
              <p:nvPr/>
            </p:nvSpPr>
            <p:spPr>
              <a:xfrm>
                <a:off x="2511681" y="3635644"/>
                <a:ext cx="442267" cy="152445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ko-KR" altLang="en-US" sz="500" dirty="0" err="1"/>
                  <a:t>방종류</a:t>
                </a:r>
                <a:endParaRPr lang="ko-KR" altLang="en-US" sz="500" dirty="0"/>
              </a:p>
            </p:txBody>
          </p:sp>
          <p:sp>
            <p:nvSpPr>
              <p:cNvPr id="179" name="직사각형 178"/>
              <p:cNvSpPr/>
              <p:nvPr/>
            </p:nvSpPr>
            <p:spPr>
              <a:xfrm>
                <a:off x="3384036" y="3625229"/>
                <a:ext cx="418059" cy="15796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ko-KR" altLang="en-US" sz="500" dirty="0"/>
                  <a:t>보증금</a:t>
                </a:r>
              </a:p>
            </p:txBody>
          </p:sp>
          <p:sp>
            <p:nvSpPr>
              <p:cNvPr id="180" name="직사각형 179"/>
              <p:cNvSpPr/>
              <p:nvPr/>
            </p:nvSpPr>
            <p:spPr>
              <a:xfrm>
                <a:off x="3804501" y="3625229"/>
                <a:ext cx="418059" cy="15796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500" dirty="0"/>
                  <a:t>20</a:t>
                </a:r>
                <a:r>
                  <a:rPr lang="ko-KR" altLang="en-US" sz="500" dirty="0"/>
                  <a:t>만원</a:t>
                </a:r>
              </a:p>
            </p:txBody>
          </p:sp>
          <p:sp>
            <p:nvSpPr>
              <p:cNvPr id="181" name="직사각형 180"/>
              <p:cNvSpPr/>
              <p:nvPr/>
            </p:nvSpPr>
            <p:spPr>
              <a:xfrm>
                <a:off x="2957843" y="3625229"/>
                <a:ext cx="481241" cy="15796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ko-KR" altLang="en-US" sz="500" dirty="0"/>
                  <a:t>거래종류</a:t>
                </a:r>
              </a:p>
            </p:txBody>
          </p:sp>
        </p:grpSp>
      </p:grpSp>
      <p:sp>
        <p:nvSpPr>
          <p:cNvPr id="182" name="직사각형 181"/>
          <p:cNvSpPr/>
          <p:nvPr/>
        </p:nvSpPr>
        <p:spPr>
          <a:xfrm>
            <a:off x="1756029" y="2830127"/>
            <a:ext cx="643168" cy="310483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83" name="직선 화살표 연결선 182"/>
          <p:cNvCxnSpPr>
            <a:stCxn id="182" idx="2"/>
          </p:cNvCxnSpPr>
          <p:nvPr/>
        </p:nvCxnSpPr>
        <p:spPr>
          <a:xfrm>
            <a:off x="2077613" y="3140610"/>
            <a:ext cx="420490" cy="821929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TextBox 183"/>
          <p:cNvSpPr txBox="1"/>
          <p:nvPr/>
        </p:nvSpPr>
        <p:spPr>
          <a:xfrm>
            <a:off x="1690216" y="3942602"/>
            <a:ext cx="16157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누르면 </a:t>
            </a:r>
            <a:r>
              <a:rPr lang="ko-KR" altLang="en-US" sz="1050" dirty="0" err="1"/>
              <a:t>좋아요에</a:t>
            </a:r>
            <a:r>
              <a:rPr lang="ko-KR" altLang="en-US" sz="1050" dirty="0"/>
              <a:t> 추가됨</a:t>
            </a:r>
          </a:p>
        </p:txBody>
      </p:sp>
    </p:spTree>
    <p:extLst>
      <p:ext uri="{BB962C8B-B14F-4D97-AF65-F5344CB8AC3E}">
        <p14:creationId xmlns:p14="http://schemas.microsoft.com/office/powerpoint/2010/main" val="31018966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3420" y="320676"/>
            <a:ext cx="6589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방 정보관리 </a:t>
            </a:r>
            <a:r>
              <a:rPr lang="en-US" altLang="ko-KR" b="1" dirty="0"/>
              <a:t>– </a:t>
            </a:r>
            <a:r>
              <a:rPr lang="ko-KR" altLang="en-US" b="1" dirty="0"/>
              <a:t>방 정보 목록 조회</a:t>
            </a:r>
            <a:r>
              <a:rPr lang="en-US" altLang="ko-KR" b="1" dirty="0"/>
              <a:t>(1) - </a:t>
            </a:r>
            <a:r>
              <a:rPr lang="ko-KR" altLang="en-US" b="1" dirty="0"/>
              <a:t>검색</a:t>
            </a: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5379" y="1740346"/>
            <a:ext cx="5305289" cy="4873981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313" y="2228888"/>
            <a:ext cx="1867883" cy="1689450"/>
          </a:xfrm>
          <a:prstGeom prst="rect">
            <a:avLst/>
          </a:prstGeom>
        </p:spPr>
      </p:pic>
      <p:sp>
        <p:nvSpPr>
          <p:cNvPr id="32" name="직사각형 31"/>
          <p:cNvSpPr/>
          <p:nvPr/>
        </p:nvSpPr>
        <p:spPr>
          <a:xfrm>
            <a:off x="9909105" y="99051"/>
            <a:ext cx="2224875" cy="50321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100" b="1" dirty="0">
                <a:solidFill>
                  <a:schemeClr val="tx1">
                    <a:lumMod val="85000"/>
                    <a:lumOff val="15000"/>
                  </a:schemeClr>
                </a:solidFill>
                <a:hlinkClick r:id="rId4"/>
              </a:rPr>
              <a:t>&lt;</a:t>
            </a:r>
            <a:r>
              <a:rPr lang="ko-KR" altLang="en-US" sz="1100" b="1" dirty="0">
                <a:solidFill>
                  <a:schemeClr val="tx1">
                    <a:lumMod val="85000"/>
                    <a:lumOff val="15000"/>
                  </a:schemeClr>
                </a:solidFill>
                <a:hlinkClick r:id="rId4"/>
              </a:rPr>
              <a:t>참고사항</a:t>
            </a:r>
            <a:r>
              <a:rPr lang="en-US" altLang="ko-KR" sz="1100" b="1" dirty="0">
                <a:solidFill>
                  <a:schemeClr val="tx1">
                    <a:lumMod val="85000"/>
                    <a:lumOff val="15000"/>
                  </a:schemeClr>
                </a:solidFill>
                <a:hlinkClick r:id="rId4"/>
              </a:rPr>
              <a:t>&gt;</a:t>
            </a:r>
          </a:p>
          <a:p>
            <a:endParaRPr lang="en-US" altLang="ko-KR" sz="1000" b="1" dirty="0">
              <a:hlinkClick r:id="rId4"/>
            </a:endParaRPr>
          </a:p>
          <a:p>
            <a:r>
              <a:rPr lang="ko-KR" altLang="en-US" sz="1000" b="1" dirty="0">
                <a:hlinkClick r:id="rId4"/>
              </a:rPr>
              <a:t>http://apis.map.daum.net/</a:t>
            </a:r>
            <a:endParaRPr lang="en-US" altLang="ko-KR" sz="1000" b="1" dirty="0"/>
          </a:p>
          <a:p>
            <a:r>
              <a:rPr lang="en-US" altLang="ko-KR" sz="1000" b="1" dirty="0"/>
              <a:t>Daum </a:t>
            </a:r>
            <a:r>
              <a:rPr lang="ko-KR" altLang="en-US" sz="1000" b="1" dirty="0"/>
              <a:t>지도 </a:t>
            </a:r>
            <a:r>
              <a:rPr lang="en-US" altLang="ko-KR" sz="1000" b="1" dirty="0"/>
              <a:t>api </a:t>
            </a:r>
            <a:r>
              <a:rPr lang="ko-KR" altLang="en-US" sz="1000" b="1" dirty="0"/>
              <a:t>사용</a:t>
            </a:r>
            <a:endParaRPr lang="en-US" altLang="ko-KR" sz="1000" b="1" dirty="0"/>
          </a:p>
          <a:p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ko-KR" altLang="en-US" sz="1000" b="1" dirty="0"/>
              <a:t>절반은 일반 </a:t>
            </a:r>
            <a:r>
              <a:rPr lang="en-US" altLang="ko-KR" sz="1000" b="1" dirty="0"/>
              <a:t>Grid, </a:t>
            </a:r>
            <a:r>
              <a:rPr lang="ko-KR" altLang="en-US" sz="1000" b="1" dirty="0"/>
              <a:t>절반은 </a:t>
            </a:r>
            <a:r>
              <a:rPr lang="en-US" altLang="ko-KR" sz="1000" b="1" dirty="0"/>
              <a:t>Map API </a:t>
            </a:r>
            <a:r>
              <a:rPr lang="ko-KR" altLang="en-US" sz="1000" b="1" dirty="0"/>
              <a:t>이용</a:t>
            </a:r>
            <a:endParaRPr lang="en-US" altLang="ko-KR" sz="1000" b="1" dirty="0"/>
          </a:p>
          <a:p>
            <a:pPr marL="171450" indent="-171450">
              <a:buFontTx/>
              <a:buChar char="-"/>
            </a:pPr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ko-KR" altLang="en-US" sz="1000" b="1" dirty="0" err="1"/>
              <a:t>방종류</a:t>
            </a:r>
            <a:r>
              <a:rPr lang="en-US" altLang="ko-KR" sz="1000" b="1" dirty="0"/>
              <a:t>(</a:t>
            </a:r>
            <a:r>
              <a:rPr lang="ko-KR" altLang="en-US" sz="1000" b="1" dirty="0"/>
              <a:t>타입</a:t>
            </a:r>
            <a:r>
              <a:rPr lang="en-US" altLang="ko-KR" sz="1000" b="1" dirty="0"/>
              <a:t>)</a:t>
            </a:r>
            <a:r>
              <a:rPr lang="ko-KR" altLang="en-US" sz="1000" b="1" dirty="0"/>
              <a:t>에 따라 색깔이 다르면 좋을 것 같다</a:t>
            </a:r>
            <a:r>
              <a:rPr lang="en-US" altLang="ko-KR" sz="1000" b="1" dirty="0"/>
              <a:t>.</a:t>
            </a:r>
            <a:r>
              <a:rPr lang="ko-KR" altLang="en-US" sz="1000" b="1" dirty="0"/>
              <a:t> </a:t>
            </a:r>
            <a:endParaRPr lang="en-US" altLang="ko-KR" sz="1000" b="1" dirty="0"/>
          </a:p>
          <a:p>
            <a:pPr marL="171450" indent="-171450">
              <a:buFontTx/>
              <a:buChar char="-"/>
            </a:pPr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ko-KR" altLang="en-US" sz="1000" b="1" dirty="0"/>
              <a:t>공감</a:t>
            </a:r>
            <a:r>
              <a:rPr lang="en-US" altLang="ko-KR" sz="1000" b="1" dirty="0"/>
              <a:t>(like), </a:t>
            </a:r>
            <a:r>
              <a:rPr lang="ko-KR" altLang="en-US" sz="1000" b="1" dirty="0" err="1"/>
              <a:t>비공감</a:t>
            </a:r>
            <a:r>
              <a:rPr lang="en-US" altLang="ko-KR" sz="1000" b="1" dirty="0"/>
              <a:t>(unlike)</a:t>
            </a:r>
          </a:p>
          <a:p>
            <a:pPr marL="171450" indent="-171450">
              <a:buFontTx/>
              <a:buChar char="-"/>
            </a:pPr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en-US" altLang="ko-KR" sz="1000" b="1" dirty="0"/>
              <a:t>“</a:t>
            </a:r>
            <a:r>
              <a:rPr lang="ko-KR" altLang="en-US" sz="1000" b="1" dirty="0"/>
              <a:t>제목</a:t>
            </a:r>
            <a:r>
              <a:rPr lang="en-US" altLang="ko-KR" sz="1000" b="1" dirty="0"/>
              <a:t>”</a:t>
            </a:r>
            <a:r>
              <a:rPr lang="ko-KR" altLang="en-US" sz="1000" b="1" dirty="0"/>
              <a:t>은 있으면 보여주고</a:t>
            </a:r>
            <a:r>
              <a:rPr lang="en-US" altLang="ko-KR" sz="1000" b="1" dirty="0"/>
              <a:t>, </a:t>
            </a:r>
            <a:r>
              <a:rPr lang="ko-KR" altLang="en-US" sz="1000" b="1" dirty="0"/>
              <a:t>없으면 안보여주기</a:t>
            </a:r>
            <a:endParaRPr lang="en-US" altLang="ko-KR" sz="1000" b="1" dirty="0"/>
          </a:p>
          <a:p>
            <a:pPr marL="171450" indent="-171450">
              <a:buFontTx/>
              <a:buChar char="-"/>
            </a:pPr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ko-KR" altLang="en-US" sz="1000" b="1" dirty="0" err="1"/>
              <a:t>썸네일</a:t>
            </a:r>
            <a:r>
              <a:rPr lang="ko-KR" altLang="en-US" sz="1000" b="1" dirty="0"/>
              <a:t> 이미지를 세로로 긴 이미지를 보여주면 어떨까</a:t>
            </a:r>
            <a:r>
              <a:rPr lang="en-US" altLang="ko-KR" sz="1000" b="1" dirty="0"/>
              <a:t>??</a:t>
            </a:r>
          </a:p>
          <a:p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ko-KR" altLang="en-US" sz="1000" b="1" dirty="0"/>
              <a:t>방 종류 </a:t>
            </a:r>
            <a:r>
              <a:rPr lang="en-US" altLang="ko-KR" sz="1000" b="1" dirty="0"/>
              <a:t>: </a:t>
            </a:r>
            <a:r>
              <a:rPr lang="ko-KR" altLang="en-US" sz="1000" b="1" dirty="0"/>
              <a:t>원룸</a:t>
            </a:r>
            <a:r>
              <a:rPr lang="en-US" altLang="ko-KR" sz="1000" b="1" dirty="0"/>
              <a:t>, </a:t>
            </a:r>
            <a:r>
              <a:rPr lang="ko-KR" altLang="en-US" sz="1000" b="1" dirty="0" err="1"/>
              <a:t>투룸</a:t>
            </a:r>
            <a:r>
              <a:rPr lang="en-US" altLang="ko-KR" sz="1000" b="1" dirty="0"/>
              <a:t>, </a:t>
            </a:r>
            <a:r>
              <a:rPr lang="ko-KR" altLang="en-US" sz="1000" b="1" dirty="0" err="1"/>
              <a:t>쓰리룸</a:t>
            </a:r>
            <a:r>
              <a:rPr lang="en-US" altLang="ko-KR" sz="1000" b="1" dirty="0"/>
              <a:t>, </a:t>
            </a:r>
            <a:r>
              <a:rPr lang="ko-KR" altLang="en-US" sz="1000" b="1" dirty="0"/>
              <a:t>오피스텔</a:t>
            </a:r>
            <a:r>
              <a:rPr lang="en-US" altLang="ko-KR" sz="1000" b="1" dirty="0"/>
              <a:t>, </a:t>
            </a:r>
            <a:r>
              <a:rPr lang="ko-KR" altLang="en-US" sz="1000" b="1" dirty="0"/>
              <a:t>아파트</a:t>
            </a:r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ko-KR" altLang="en-US" sz="1000" b="1" dirty="0"/>
              <a:t>보증금 가격 </a:t>
            </a:r>
            <a:r>
              <a:rPr lang="en-US" altLang="ko-KR" sz="1000" b="1" dirty="0"/>
              <a:t>: “</a:t>
            </a:r>
            <a:r>
              <a:rPr lang="ko-KR" altLang="en-US" sz="1000" b="1" dirty="0"/>
              <a:t>만원</a:t>
            </a:r>
            <a:r>
              <a:rPr lang="en-US" altLang="ko-KR" sz="1000" b="1" dirty="0"/>
              <a:t>＂</a:t>
            </a:r>
            <a:r>
              <a:rPr lang="ko-KR" altLang="en-US" sz="1000" b="1" dirty="0"/>
              <a:t>단위</a:t>
            </a:r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ko-KR" altLang="en-US" sz="1000" b="1" dirty="0"/>
              <a:t>월세 </a:t>
            </a:r>
            <a:r>
              <a:rPr lang="en-US" altLang="ko-KR" sz="1000" b="1" dirty="0"/>
              <a:t>: “</a:t>
            </a:r>
            <a:r>
              <a:rPr lang="ko-KR" altLang="en-US" sz="1000" b="1" dirty="0"/>
              <a:t>만원</a:t>
            </a:r>
            <a:r>
              <a:rPr lang="en-US" altLang="ko-KR" sz="1000" b="1" dirty="0"/>
              <a:t>＂</a:t>
            </a:r>
            <a:r>
              <a:rPr lang="ko-KR" altLang="en-US" sz="1000" b="1" dirty="0"/>
              <a:t>단위</a:t>
            </a:r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ko-KR" altLang="en-US" sz="1000" b="1" dirty="0"/>
              <a:t>추가옵션 </a:t>
            </a:r>
            <a:r>
              <a:rPr lang="en-US" altLang="ko-KR" sz="1000" b="1" dirty="0"/>
              <a:t>: </a:t>
            </a:r>
            <a:r>
              <a:rPr lang="ko-KR" altLang="en-US" sz="1000" b="1" dirty="0"/>
              <a:t>도시가스</a:t>
            </a:r>
            <a:r>
              <a:rPr lang="en-US" altLang="ko-KR" sz="1000" b="1" dirty="0"/>
              <a:t>, </a:t>
            </a:r>
            <a:r>
              <a:rPr lang="ko-KR" altLang="en-US" sz="1000" b="1" dirty="0"/>
              <a:t>심야전기</a:t>
            </a:r>
            <a:r>
              <a:rPr lang="en-US" altLang="ko-KR" sz="1000" b="1" dirty="0"/>
              <a:t>,</a:t>
            </a:r>
            <a:r>
              <a:rPr lang="ko-KR" altLang="en-US" sz="1000" b="1" dirty="0"/>
              <a:t>단기임대</a:t>
            </a:r>
            <a:r>
              <a:rPr lang="en-US" altLang="ko-KR" sz="1000" b="1" dirty="0"/>
              <a:t>, </a:t>
            </a:r>
            <a:r>
              <a:rPr lang="ko-KR" altLang="en-US" sz="1000" b="1" dirty="0" err="1"/>
              <a:t>반지하</a:t>
            </a:r>
            <a:r>
              <a:rPr lang="en-US" altLang="ko-KR" sz="1000" b="1" dirty="0"/>
              <a:t>, 1~3</a:t>
            </a:r>
            <a:r>
              <a:rPr lang="ko-KR" altLang="en-US" sz="1000" b="1" dirty="0"/>
              <a:t>층</a:t>
            </a:r>
            <a:r>
              <a:rPr lang="en-US" altLang="ko-KR" sz="1000" b="1" dirty="0"/>
              <a:t>, 4</a:t>
            </a:r>
            <a:r>
              <a:rPr lang="ko-KR" altLang="en-US" sz="1000" b="1" dirty="0" err="1"/>
              <a:t>층이상</a:t>
            </a:r>
            <a:endParaRPr lang="en-US" altLang="ko-KR" sz="1000" b="1" dirty="0"/>
          </a:p>
          <a:p>
            <a:pPr marL="171450" indent="-171450">
              <a:buFontTx/>
              <a:buChar char="-"/>
            </a:pPr>
            <a:endParaRPr lang="en-US" altLang="ko-KR" sz="1000" b="1" dirty="0"/>
          </a:p>
          <a:p>
            <a:r>
              <a:rPr lang="en-US" altLang="ko-KR" sz="1000" b="1" dirty="0"/>
              <a:t>“</a:t>
            </a:r>
            <a:r>
              <a:rPr lang="ko-KR" altLang="en-US" sz="1000" b="1" dirty="0" err="1"/>
              <a:t>클릭시</a:t>
            </a:r>
            <a:r>
              <a:rPr lang="ko-KR" altLang="en-US" sz="1000" b="1" dirty="0"/>
              <a:t> </a:t>
            </a:r>
            <a:r>
              <a:rPr lang="ko-KR" altLang="en-US" sz="1000" b="1" dirty="0" err="1"/>
              <a:t>새창을</a:t>
            </a:r>
            <a:r>
              <a:rPr lang="ko-KR" altLang="en-US" sz="1000" b="1" dirty="0"/>
              <a:t> 띄워서 상세보기 페이지로 이동</a:t>
            </a:r>
            <a:r>
              <a:rPr lang="en-US" altLang="ko-KR" sz="1000" b="1" dirty="0"/>
              <a:t>＂</a:t>
            </a:r>
          </a:p>
          <a:p>
            <a:pPr marL="171450" indent="-171450">
              <a:buFontTx/>
              <a:buChar char="-"/>
            </a:pPr>
            <a:endParaRPr lang="en-US" altLang="ko-KR" sz="1000" b="1" dirty="0"/>
          </a:p>
          <a:p>
            <a:pPr marL="171450" indent="-171450">
              <a:buFontTx/>
              <a:buChar char="-"/>
            </a:pPr>
            <a:endParaRPr lang="en-US" altLang="ko-KR" sz="1000" b="1" dirty="0"/>
          </a:p>
        </p:txBody>
      </p:sp>
      <p:grpSp>
        <p:nvGrpSpPr>
          <p:cNvPr id="21" name="그룹 20"/>
          <p:cNvGrpSpPr/>
          <p:nvPr/>
        </p:nvGrpSpPr>
        <p:grpSpPr>
          <a:xfrm>
            <a:off x="521084" y="3344213"/>
            <a:ext cx="1548121" cy="558127"/>
            <a:chOff x="471005" y="2714625"/>
            <a:chExt cx="2877033" cy="437500"/>
          </a:xfrm>
        </p:grpSpPr>
        <p:sp>
          <p:nvSpPr>
            <p:cNvPr id="16" name="직사각형 15"/>
            <p:cNvSpPr/>
            <p:nvPr/>
          </p:nvSpPr>
          <p:spPr>
            <a:xfrm>
              <a:off x="471005" y="2714625"/>
              <a:ext cx="2877033" cy="16668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dirty="0"/>
                <a:t>주소</a:t>
              </a: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486766" y="2916610"/>
              <a:ext cx="821910" cy="119497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err="1"/>
                <a:t>방종류</a:t>
              </a:r>
              <a:endParaRPr lang="ko-KR" altLang="en-US" sz="500" dirty="0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1314270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/>
                <a:t>보증금</a:t>
              </a:r>
              <a:endParaRPr lang="ko-KR" altLang="en-US" sz="500" dirty="0"/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2095664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/>
                <a:t>월세</a:t>
              </a: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525940" y="3083783"/>
              <a:ext cx="615373" cy="683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23" name="모서리가 둥근 직사각형 22"/>
          <p:cNvSpPr/>
          <p:nvPr/>
        </p:nvSpPr>
        <p:spPr>
          <a:xfrm>
            <a:off x="502384" y="3106855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/>
              <a:t>제목</a:t>
            </a:r>
          </a:p>
        </p:txBody>
      </p:sp>
      <p:sp>
        <p:nvSpPr>
          <p:cNvPr id="71" name="모서리가 둥근 직사각형 70"/>
          <p:cNvSpPr/>
          <p:nvPr/>
        </p:nvSpPr>
        <p:spPr>
          <a:xfrm>
            <a:off x="754915" y="2554527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/>
              <a:t>썸네일</a:t>
            </a:r>
            <a:r>
              <a:rPr lang="ko-KR" altLang="en-US" sz="800" dirty="0"/>
              <a:t> 이미지</a:t>
            </a:r>
          </a:p>
        </p:txBody>
      </p:sp>
      <p:pic>
        <p:nvPicPr>
          <p:cNvPr id="49" name="그림 4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5361" y="2222710"/>
            <a:ext cx="1867883" cy="1689450"/>
          </a:xfrm>
          <a:prstGeom prst="rect">
            <a:avLst/>
          </a:prstGeom>
        </p:spPr>
      </p:pic>
      <p:grpSp>
        <p:nvGrpSpPr>
          <p:cNvPr id="50" name="그룹 49"/>
          <p:cNvGrpSpPr/>
          <p:nvPr/>
        </p:nvGrpSpPr>
        <p:grpSpPr>
          <a:xfrm>
            <a:off x="2503200" y="3377968"/>
            <a:ext cx="1548121" cy="558127"/>
            <a:chOff x="471005" y="2714625"/>
            <a:chExt cx="2877033" cy="437500"/>
          </a:xfrm>
        </p:grpSpPr>
        <p:sp>
          <p:nvSpPr>
            <p:cNvPr id="52" name="직사각형 51"/>
            <p:cNvSpPr/>
            <p:nvPr/>
          </p:nvSpPr>
          <p:spPr>
            <a:xfrm>
              <a:off x="471005" y="2714625"/>
              <a:ext cx="2877033" cy="16668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dirty="0"/>
                <a:t>주소</a:t>
              </a:r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486766" y="2916610"/>
              <a:ext cx="821910" cy="11949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err="1"/>
                <a:t>방종류</a:t>
              </a:r>
              <a:endParaRPr lang="ko-KR" altLang="en-US" sz="500" dirty="0"/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1314270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/>
                <a:t>보증금</a:t>
              </a:r>
              <a:endParaRPr lang="ko-KR" altLang="en-US" sz="500" dirty="0"/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2095664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/>
                <a:t>월세</a:t>
              </a:r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525940" y="3083783"/>
              <a:ext cx="615373" cy="683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60" name="모서리가 둥근 직사각형 59"/>
          <p:cNvSpPr/>
          <p:nvPr/>
        </p:nvSpPr>
        <p:spPr>
          <a:xfrm>
            <a:off x="2484500" y="3140610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/>
              <a:t>제목</a:t>
            </a:r>
          </a:p>
        </p:txBody>
      </p:sp>
      <p:pic>
        <p:nvPicPr>
          <p:cNvPr id="62" name="그림 6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336" y="4275543"/>
            <a:ext cx="1867883" cy="1689450"/>
          </a:xfrm>
          <a:prstGeom prst="rect">
            <a:avLst/>
          </a:prstGeom>
        </p:spPr>
      </p:pic>
      <p:grpSp>
        <p:nvGrpSpPr>
          <p:cNvPr id="63" name="그룹 62"/>
          <p:cNvGrpSpPr/>
          <p:nvPr/>
        </p:nvGrpSpPr>
        <p:grpSpPr>
          <a:xfrm>
            <a:off x="519854" y="5395141"/>
            <a:ext cx="1548121" cy="558127"/>
            <a:chOff x="471005" y="2714625"/>
            <a:chExt cx="2877033" cy="437500"/>
          </a:xfrm>
        </p:grpSpPr>
        <p:sp>
          <p:nvSpPr>
            <p:cNvPr id="64" name="직사각형 63"/>
            <p:cNvSpPr/>
            <p:nvPr/>
          </p:nvSpPr>
          <p:spPr>
            <a:xfrm>
              <a:off x="471005" y="2714625"/>
              <a:ext cx="2877033" cy="16668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dirty="0"/>
                <a:t>주소</a:t>
              </a:r>
            </a:p>
          </p:txBody>
        </p:sp>
        <p:sp>
          <p:nvSpPr>
            <p:cNvPr id="65" name="직사각형 64"/>
            <p:cNvSpPr/>
            <p:nvPr/>
          </p:nvSpPr>
          <p:spPr>
            <a:xfrm>
              <a:off x="486766" y="2916610"/>
              <a:ext cx="821910" cy="11949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err="1"/>
                <a:t>방종류</a:t>
              </a:r>
              <a:endParaRPr lang="ko-KR" altLang="en-US" sz="500" dirty="0"/>
            </a:p>
          </p:txBody>
        </p:sp>
        <p:sp>
          <p:nvSpPr>
            <p:cNvPr id="66" name="직사각형 65"/>
            <p:cNvSpPr/>
            <p:nvPr/>
          </p:nvSpPr>
          <p:spPr>
            <a:xfrm>
              <a:off x="1314270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/>
                <a:t>보증금</a:t>
              </a:r>
              <a:endParaRPr lang="ko-KR" altLang="en-US" sz="500" dirty="0"/>
            </a:p>
          </p:txBody>
        </p:sp>
        <p:sp>
          <p:nvSpPr>
            <p:cNvPr id="72" name="직사각형 71"/>
            <p:cNvSpPr/>
            <p:nvPr/>
          </p:nvSpPr>
          <p:spPr>
            <a:xfrm>
              <a:off x="2095664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/>
                <a:t>월세</a:t>
              </a:r>
            </a:p>
          </p:txBody>
        </p:sp>
        <p:sp>
          <p:nvSpPr>
            <p:cNvPr id="73" name="직사각형 72"/>
            <p:cNvSpPr/>
            <p:nvPr/>
          </p:nvSpPr>
          <p:spPr>
            <a:xfrm>
              <a:off x="525940" y="3083783"/>
              <a:ext cx="615373" cy="683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74" name="모서리가 둥근 직사각형 73"/>
          <p:cNvSpPr/>
          <p:nvPr/>
        </p:nvSpPr>
        <p:spPr>
          <a:xfrm>
            <a:off x="501154" y="5157783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/>
              <a:t>제목</a:t>
            </a:r>
          </a:p>
        </p:txBody>
      </p:sp>
      <p:sp>
        <p:nvSpPr>
          <p:cNvPr id="77" name="모서리가 둥근 직사각형 76"/>
          <p:cNvSpPr/>
          <p:nvPr/>
        </p:nvSpPr>
        <p:spPr>
          <a:xfrm>
            <a:off x="753685" y="4605455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/>
              <a:t>썸네일</a:t>
            </a:r>
            <a:r>
              <a:rPr lang="ko-KR" altLang="en-US" sz="800" dirty="0"/>
              <a:t> 이미지</a:t>
            </a:r>
          </a:p>
        </p:txBody>
      </p:sp>
      <p:pic>
        <p:nvPicPr>
          <p:cNvPr id="80" name="그림 7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285" y="4275543"/>
            <a:ext cx="1867883" cy="1689450"/>
          </a:xfrm>
          <a:prstGeom prst="rect">
            <a:avLst/>
          </a:prstGeom>
        </p:spPr>
      </p:pic>
      <p:grpSp>
        <p:nvGrpSpPr>
          <p:cNvPr id="81" name="그룹 80"/>
          <p:cNvGrpSpPr/>
          <p:nvPr/>
        </p:nvGrpSpPr>
        <p:grpSpPr>
          <a:xfrm>
            <a:off x="2516803" y="5395141"/>
            <a:ext cx="1548121" cy="558127"/>
            <a:chOff x="471005" y="2714625"/>
            <a:chExt cx="2877033" cy="437500"/>
          </a:xfrm>
        </p:grpSpPr>
        <p:sp>
          <p:nvSpPr>
            <p:cNvPr id="82" name="직사각형 81"/>
            <p:cNvSpPr/>
            <p:nvPr/>
          </p:nvSpPr>
          <p:spPr>
            <a:xfrm>
              <a:off x="471005" y="2714625"/>
              <a:ext cx="2877033" cy="16668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dirty="0"/>
                <a:t>주소</a:t>
              </a:r>
            </a:p>
          </p:txBody>
        </p:sp>
        <p:sp>
          <p:nvSpPr>
            <p:cNvPr id="83" name="직사각형 82"/>
            <p:cNvSpPr/>
            <p:nvPr/>
          </p:nvSpPr>
          <p:spPr>
            <a:xfrm>
              <a:off x="486766" y="2916610"/>
              <a:ext cx="821910" cy="119497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err="1"/>
                <a:t>방종류</a:t>
              </a:r>
              <a:endParaRPr lang="ko-KR" altLang="en-US" sz="500" dirty="0"/>
            </a:p>
          </p:txBody>
        </p:sp>
        <p:sp>
          <p:nvSpPr>
            <p:cNvPr id="84" name="직사각형 83"/>
            <p:cNvSpPr/>
            <p:nvPr/>
          </p:nvSpPr>
          <p:spPr>
            <a:xfrm>
              <a:off x="1314270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/>
                <a:t>보증금</a:t>
              </a:r>
              <a:endParaRPr lang="ko-KR" altLang="en-US" sz="500" dirty="0"/>
            </a:p>
          </p:txBody>
        </p:sp>
        <p:sp>
          <p:nvSpPr>
            <p:cNvPr id="85" name="직사각형 84"/>
            <p:cNvSpPr/>
            <p:nvPr/>
          </p:nvSpPr>
          <p:spPr>
            <a:xfrm>
              <a:off x="2095664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/>
                <a:t>월세</a:t>
              </a:r>
            </a:p>
          </p:txBody>
        </p:sp>
        <p:sp>
          <p:nvSpPr>
            <p:cNvPr id="86" name="직사각형 85"/>
            <p:cNvSpPr/>
            <p:nvPr/>
          </p:nvSpPr>
          <p:spPr>
            <a:xfrm>
              <a:off x="525940" y="3083783"/>
              <a:ext cx="615373" cy="683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87" name="모서리가 둥근 직사각형 86"/>
          <p:cNvSpPr/>
          <p:nvPr/>
        </p:nvSpPr>
        <p:spPr>
          <a:xfrm>
            <a:off x="2498103" y="5157783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/>
              <a:t>제목</a:t>
            </a:r>
          </a:p>
        </p:txBody>
      </p:sp>
      <p:sp>
        <p:nvSpPr>
          <p:cNvPr id="90" name="모서리가 둥근 직사각형 89"/>
          <p:cNvSpPr/>
          <p:nvPr/>
        </p:nvSpPr>
        <p:spPr>
          <a:xfrm>
            <a:off x="2750634" y="4605455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/>
              <a:t>썸네일</a:t>
            </a:r>
            <a:r>
              <a:rPr lang="ko-KR" altLang="en-US" sz="800" dirty="0"/>
              <a:t> 이미지</a:t>
            </a:r>
          </a:p>
        </p:txBody>
      </p:sp>
      <p:pic>
        <p:nvPicPr>
          <p:cNvPr id="43" name="그림 4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536" y="1699554"/>
            <a:ext cx="3803830" cy="308644"/>
          </a:xfrm>
          <a:prstGeom prst="rect">
            <a:avLst/>
          </a:prstGeom>
        </p:spPr>
      </p:pic>
      <p:sp>
        <p:nvSpPr>
          <p:cNvPr id="108" name="모서리가 둥근 직사각형 107"/>
          <p:cNvSpPr/>
          <p:nvPr/>
        </p:nvSpPr>
        <p:spPr>
          <a:xfrm>
            <a:off x="2672102" y="2527587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/>
              <a:t>썸네일</a:t>
            </a:r>
            <a:r>
              <a:rPr lang="ko-KR" altLang="en-US" sz="800" dirty="0"/>
              <a:t> 이미지</a:t>
            </a:r>
          </a:p>
        </p:txBody>
      </p:sp>
      <p:sp>
        <p:nvSpPr>
          <p:cNvPr id="119" name="타원 118"/>
          <p:cNvSpPr/>
          <p:nvPr/>
        </p:nvSpPr>
        <p:spPr>
          <a:xfrm>
            <a:off x="2020742" y="3558386"/>
            <a:ext cx="448853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30</a:t>
            </a:r>
            <a:endParaRPr lang="ko-KR" altLang="en-US" sz="800" b="1" dirty="0"/>
          </a:p>
        </p:txBody>
      </p:sp>
      <p:pic>
        <p:nvPicPr>
          <p:cNvPr id="120" name="그림 119"/>
          <p:cNvPicPr>
            <a:picLocks noChangeAspect="1"/>
          </p:cNvPicPr>
          <p:nvPr/>
        </p:nvPicPr>
        <p:blipFill rotWithShape="1">
          <a:blip r:embed="rId6"/>
          <a:srcRect r="45924" b="14153"/>
          <a:stretch/>
        </p:blipFill>
        <p:spPr>
          <a:xfrm>
            <a:off x="1832397" y="3606384"/>
            <a:ext cx="272986" cy="179894"/>
          </a:xfrm>
          <a:prstGeom prst="rect">
            <a:avLst/>
          </a:prstGeom>
        </p:spPr>
      </p:pic>
      <p:sp>
        <p:nvSpPr>
          <p:cNvPr id="125" name="타원 124"/>
          <p:cNvSpPr/>
          <p:nvPr/>
        </p:nvSpPr>
        <p:spPr>
          <a:xfrm>
            <a:off x="3953251" y="3574959"/>
            <a:ext cx="448853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30</a:t>
            </a:r>
            <a:endParaRPr lang="ko-KR" altLang="en-US" sz="800" b="1" dirty="0"/>
          </a:p>
        </p:txBody>
      </p:sp>
      <p:pic>
        <p:nvPicPr>
          <p:cNvPr id="126" name="그림 125"/>
          <p:cNvPicPr>
            <a:picLocks noChangeAspect="1"/>
          </p:cNvPicPr>
          <p:nvPr/>
        </p:nvPicPr>
        <p:blipFill rotWithShape="1">
          <a:blip r:embed="rId6"/>
          <a:srcRect r="45924" b="14153"/>
          <a:stretch/>
        </p:blipFill>
        <p:spPr>
          <a:xfrm>
            <a:off x="3764906" y="3622957"/>
            <a:ext cx="272986" cy="179894"/>
          </a:xfrm>
          <a:prstGeom prst="rect">
            <a:avLst/>
          </a:prstGeom>
        </p:spPr>
      </p:pic>
      <p:sp>
        <p:nvSpPr>
          <p:cNvPr id="131" name="타원 130"/>
          <p:cNvSpPr/>
          <p:nvPr/>
        </p:nvSpPr>
        <p:spPr>
          <a:xfrm>
            <a:off x="2011942" y="5592871"/>
            <a:ext cx="448853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30</a:t>
            </a:r>
            <a:endParaRPr lang="ko-KR" altLang="en-US" sz="800" b="1" dirty="0"/>
          </a:p>
        </p:txBody>
      </p:sp>
      <p:pic>
        <p:nvPicPr>
          <p:cNvPr id="132" name="그림 131"/>
          <p:cNvPicPr>
            <a:picLocks noChangeAspect="1"/>
          </p:cNvPicPr>
          <p:nvPr/>
        </p:nvPicPr>
        <p:blipFill rotWithShape="1">
          <a:blip r:embed="rId6"/>
          <a:srcRect r="45924" b="14153"/>
          <a:stretch/>
        </p:blipFill>
        <p:spPr>
          <a:xfrm>
            <a:off x="1823597" y="5640869"/>
            <a:ext cx="272986" cy="179894"/>
          </a:xfrm>
          <a:prstGeom prst="rect">
            <a:avLst/>
          </a:prstGeom>
        </p:spPr>
      </p:pic>
      <p:sp>
        <p:nvSpPr>
          <p:cNvPr id="137" name="타원 136"/>
          <p:cNvSpPr/>
          <p:nvPr/>
        </p:nvSpPr>
        <p:spPr>
          <a:xfrm>
            <a:off x="3969563" y="5586005"/>
            <a:ext cx="448853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30</a:t>
            </a:r>
            <a:endParaRPr lang="ko-KR" altLang="en-US" sz="800" b="1" dirty="0"/>
          </a:p>
        </p:txBody>
      </p:sp>
      <p:pic>
        <p:nvPicPr>
          <p:cNvPr id="138" name="그림 137"/>
          <p:cNvPicPr>
            <a:picLocks noChangeAspect="1"/>
          </p:cNvPicPr>
          <p:nvPr/>
        </p:nvPicPr>
        <p:blipFill rotWithShape="1">
          <a:blip r:embed="rId6"/>
          <a:srcRect r="45924" b="14153"/>
          <a:stretch/>
        </p:blipFill>
        <p:spPr>
          <a:xfrm>
            <a:off x="3781218" y="5634003"/>
            <a:ext cx="272986" cy="179894"/>
          </a:xfrm>
          <a:prstGeom prst="rect">
            <a:avLst/>
          </a:prstGeom>
        </p:spPr>
      </p:pic>
      <p:sp>
        <p:nvSpPr>
          <p:cNvPr id="91" name="TextBox 90"/>
          <p:cNvSpPr txBox="1"/>
          <p:nvPr/>
        </p:nvSpPr>
        <p:spPr>
          <a:xfrm>
            <a:off x="9955040" y="5052605"/>
            <a:ext cx="15386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Tap.html</a:t>
            </a:r>
          </a:p>
          <a:p>
            <a:r>
              <a:rPr lang="en-US" altLang="ko-KR" dirty="0"/>
              <a:t>Bolg.html </a:t>
            </a:r>
          </a:p>
        </p:txBody>
      </p:sp>
      <p:cxnSp>
        <p:nvCxnSpPr>
          <p:cNvPr id="88" name="직선 화살표 연결선 87"/>
          <p:cNvCxnSpPr/>
          <p:nvPr/>
        </p:nvCxnSpPr>
        <p:spPr>
          <a:xfrm>
            <a:off x="2546363" y="6397803"/>
            <a:ext cx="1345970" cy="4797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/>
          <p:cNvSpPr txBox="1"/>
          <p:nvPr/>
        </p:nvSpPr>
        <p:spPr>
          <a:xfrm>
            <a:off x="3851576" y="6698879"/>
            <a:ext cx="41596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Infinite scroll </a:t>
            </a:r>
            <a:r>
              <a:rPr lang="ko-KR" altLang="en-US" dirty="0"/>
              <a:t>사용하기</a:t>
            </a:r>
          </a:p>
        </p:txBody>
      </p:sp>
      <p:grpSp>
        <p:nvGrpSpPr>
          <p:cNvPr id="95" name="그룹 94"/>
          <p:cNvGrpSpPr/>
          <p:nvPr/>
        </p:nvGrpSpPr>
        <p:grpSpPr>
          <a:xfrm>
            <a:off x="453420" y="872160"/>
            <a:ext cx="9432378" cy="755468"/>
            <a:chOff x="-331583" y="807409"/>
            <a:chExt cx="11048999" cy="884947"/>
          </a:xfrm>
        </p:grpSpPr>
        <p:pic>
          <p:nvPicPr>
            <p:cNvPr id="96" name="그림 95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-331583" y="807409"/>
              <a:ext cx="11048999" cy="476250"/>
            </a:xfrm>
            <a:prstGeom prst="rect">
              <a:avLst/>
            </a:prstGeom>
          </p:spPr>
        </p:pic>
        <p:sp>
          <p:nvSpPr>
            <p:cNvPr id="97" name="모서리가 둥근 직사각형 96"/>
            <p:cNvSpPr/>
            <p:nvPr/>
          </p:nvSpPr>
          <p:spPr>
            <a:xfrm>
              <a:off x="4406264" y="882985"/>
              <a:ext cx="1573306" cy="313506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방 정보</a:t>
              </a:r>
            </a:p>
          </p:txBody>
        </p:sp>
        <p:pic>
          <p:nvPicPr>
            <p:cNvPr id="98" name="그림 97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-331583" y="1292306"/>
              <a:ext cx="11048999" cy="400050"/>
            </a:xfrm>
            <a:prstGeom prst="rect">
              <a:avLst/>
            </a:prstGeom>
          </p:spPr>
        </p:pic>
        <p:grpSp>
          <p:nvGrpSpPr>
            <p:cNvPr id="99" name="그룹 98"/>
            <p:cNvGrpSpPr/>
            <p:nvPr/>
          </p:nvGrpSpPr>
          <p:grpSpPr>
            <a:xfrm>
              <a:off x="2420238" y="1337431"/>
              <a:ext cx="5545356" cy="352484"/>
              <a:chOff x="3223252" y="1310061"/>
              <a:chExt cx="5545356" cy="352484"/>
            </a:xfrm>
          </p:grpSpPr>
          <p:pic>
            <p:nvPicPr>
              <p:cNvPr id="100" name="그림 99"/>
              <p:cNvPicPr>
                <a:picLocks noChangeAspect="1"/>
              </p:cNvPicPr>
              <p:nvPr/>
            </p:nvPicPr>
            <p:blipFill rotWithShape="1">
              <a:blip r:embed="rId9"/>
              <a:srcRect r="91590" b="-16"/>
              <a:stretch/>
            </p:blipFill>
            <p:spPr>
              <a:xfrm>
                <a:off x="3223252" y="1310061"/>
                <a:ext cx="783484" cy="352484"/>
              </a:xfrm>
              <a:prstGeom prst="rect">
                <a:avLst/>
              </a:prstGeom>
            </p:spPr>
          </p:pic>
          <p:pic>
            <p:nvPicPr>
              <p:cNvPr id="101" name="그림 100"/>
              <p:cNvPicPr>
                <a:picLocks noChangeAspect="1"/>
              </p:cNvPicPr>
              <p:nvPr/>
            </p:nvPicPr>
            <p:blipFill rotWithShape="1">
              <a:blip r:embed="rId9"/>
              <a:srcRect l="18745" t="4764" r="30137" b="4268"/>
              <a:stretch/>
            </p:blipFill>
            <p:spPr>
              <a:xfrm>
                <a:off x="4006736" y="1330336"/>
                <a:ext cx="4761872" cy="320594"/>
              </a:xfrm>
              <a:prstGeom prst="rect">
                <a:avLst/>
              </a:prstGeom>
            </p:spPr>
          </p:pic>
        </p:grpSp>
      </p:grpSp>
      <p:pic>
        <p:nvPicPr>
          <p:cNvPr id="18" name="그림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3420" y="619913"/>
            <a:ext cx="9315450" cy="66675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11"/>
          <a:srcRect t="9239" r="14300"/>
          <a:stretch/>
        </p:blipFill>
        <p:spPr>
          <a:xfrm>
            <a:off x="390915" y="1245161"/>
            <a:ext cx="2424381" cy="366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6889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3420" y="320676"/>
            <a:ext cx="6589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방 정보관리 </a:t>
            </a:r>
            <a:r>
              <a:rPr lang="en-US" altLang="ko-KR" b="1" dirty="0"/>
              <a:t>– </a:t>
            </a:r>
            <a:r>
              <a:rPr lang="ko-KR" altLang="en-US" b="1" dirty="0"/>
              <a:t>방 정보 목록 조회</a:t>
            </a:r>
            <a:r>
              <a:rPr lang="en-US" altLang="ko-KR" b="1" dirty="0"/>
              <a:t>(1) - </a:t>
            </a:r>
            <a:r>
              <a:rPr lang="ko-KR" altLang="en-US" b="1" dirty="0"/>
              <a:t>초기기획</a:t>
            </a: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5379" y="1740346"/>
            <a:ext cx="5305289" cy="4873981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313" y="2228888"/>
            <a:ext cx="1867883" cy="1689450"/>
          </a:xfrm>
          <a:prstGeom prst="rect">
            <a:avLst/>
          </a:prstGeom>
        </p:spPr>
      </p:pic>
      <p:sp>
        <p:nvSpPr>
          <p:cNvPr id="32" name="직사각형 31"/>
          <p:cNvSpPr/>
          <p:nvPr/>
        </p:nvSpPr>
        <p:spPr>
          <a:xfrm>
            <a:off x="9909105" y="99051"/>
            <a:ext cx="2224875" cy="50321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100" b="1" dirty="0">
                <a:solidFill>
                  <a:schemeClr val="tx1">
                    <a:lumMod val="85000"/>
                    <a:lumOff val="15000"/>
                  </a:schemeClr>
                </a:solidFill>
                <a:hlinkClick r:id="rId4"/>
              </a:rPr>
              <a:t>&lt;</a:t>
            </a:r>
            <a:r>
              <a:rPr lang="ko-KR" altLang="en-US" sz="1100" b="1" dirty="0">
                <a:solidFill>
                  <a:schemeClr val="tx1">
                    <a:lumMod val="85000"/>
                    <a:lumOff val="15000"/>
                  </a:schemeClr>
                </a:solidFill>
                <a:hlinkClick r:id="rId4"/>
              </a:rPr>
              <a:t>참고사항</a:t>
            </a:r>
            <a:r>
              <a:rPr lang="en-US" altLang="ko-KR" sz="1100" b="1" dirty="0">
                <a:solidFill>
                  <a:schemeClr val="tx1">
                    <a:lumMod val="85000"/>
                    <a:lumOff val="15000"/>
                  </a:schemeClr>
                </a:solidFill>
                <a:hlinkClick r:id="rId4"/>
              </a:rPr>
              <a:t>&gt;</a:t>
            </a:r>
          </a:p>
          <a:p>
            <a:endParaRPr lang="en-US" altLang="ko-KR" sz="1000" b="1" dirty="0">
              <a:hlinkClick r:id="rId4"/>
            </a:endParaRPr>
          </a:p>
          <a:p>
            <a:r>
              <a:rPr lang="ko-KR" altLang="en-US" sz="1000" b="1" dirty="0">
                <a:hlinkClick r:id="rId4"/>
              </a:rPr>
              <a:t>http://apis.map.daum.net/</a:t>
            </a:r>
            <a:endParaRPr lang="en-US" altLang="ko-KR" sz="1000" b="1" dirty="0"/>
          </a:p>
          <a:p>
            <a:r>
              <a:rPr lang="en-US" altLang="ko-KR" sz="1000" b="1" dirty="0"/>
              <a:t>Daum </a:t>
            </a:r>
            <a:r>
              <a:rPr lang="ko-KR" altLang="en-US" sz="1000" b="1" dirty="0"/>
              <a:t>지도 </a:t>
            </a:r>
            <a:r>
              <a:rPr lang="en-US" altLang="ko-KR" sz="1000" b="1" dirty="0"/>
              <a:t>api </a:t>
            </a:r>
            <a:r>
              <a:rPr lang="ko-KR" altLang="en-US" sz="1000" b="1" dirty="0"/>
              <a:t>사용</a:t>
            </a:r>
            <a:endParaRPr lang="en-US" altLang="ko-KR" sz="1000" b="1" dirty="0"/>
          </a:p>
          <a:p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ko-KR" altLang="en-US" sz="1000" b="1" dirty="0"/>
              <a:t>절반은 일반 </a:t>
            </a:r>
            <a:r>
              <a:rPr lang="en-US" altLang="ko-KR" sz="1000" b="1" dirty="0"/>
              <a:t>Grid, </a:t>
            </a:r>
            <a:r>
              <a:rPr lang="ko-KR" altLang="en-US" sz="1000" b="1" dirty="0"/>
              <a:t>절반은 </a:t>
            </a:r>
            <a:r>
              <a:rPr lang="en-US" altLang="ko-KR" sz="1000" b="1" dirty="0"/>
              <a:t>Map API </a:t>
            </a:r>
            <a:r>
              <a:rPr lang="ko-KR" altLang="en-US" sz="1000" b="1" dirty="0"/>
              <a:t>이용</a:t>
            </a:r>
            <a:endParaRPr lang="en-US" altLang="ko-KR" sz="1000" b="1" dirty="0"/>
          </a:p>
          <a:p>
            <a:pPr marL="171450" indent="-171450">
              <a:buFontTx/>
              <a:buChar char="-"/>
            </a:pPr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ko-KR" altLang="en-US" sz="1000" b="1" dirty="0" err="1"/>
              <a:t>방종류</a:t>
            </a:r>
            <a:r>
              <a:rPr lang="en-US" altLang="ko-KR" sz="1000" b="1" dirty="0"/>
              <a:t>(</a:t>
            </a:r>
            <a:r>
              <a:rPr lang="ko-KR" altLang="en-US" sz="1000" b="1" dirty="0"/>
              <a:t>타입</a:t>
            </a:r>
            <a:r>
              <a:rPr lang="en-US" altLang="ko-KR" sz="1000" b="1" dirty="0"/>
              <a:t>)</a:t>
            </a:r>
            <a:r>
              <a:rPr lang="ko-KR" altLang="en-US" sz="1000" b="1" dirty="0"/>
              <a:t>에 따라 색깔이 다르면 좋을 것 같다</a:t>
            </a:r>
            <a:r>
              <a:rPr lang="en-US" altLang="ko-KR" sz="1000" b="1" dirty="0"/>
              <a:t>.</a:t>
            </a:r>
            <a:r>
              <a:rPr lang="ko-KR" altLang="en-US" sz="1000" b="1" dirty="0"/>
              <a:t> </a:t>
            </a:r>
            <a:endParaRPr lang="en-US" altLang="ko-KR" sz="1000" b="1" dirty="0"/>
          </a:p>
          <a:p>
            <a:pPr marL="171450" indent="-171450">
              <a:buFontTx/>
              <a:buChar char="-"/>
            </a:pPr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ko-KR" altLang="en-US" sz="1000" b="1" dirty="0"/>
              <a:t>공감</a:t>
            </a:r>
            <a:r>
              <a:rPr lang="en-US" altLang="ko-KR" sz="1000" b="1" dirty="0"/>
              <a:t>(like), </a:t>
            </a:r>
            <a:r>
              <a:rPr lang="ko-KR" altLang="en-US" sz="1000" b="1" dirty="0" err="1"/>
              <a:t>비공감</a:t>
            </a:r>
            <a:r>
              <a:rPr lang="en-US" altLang="ko-KR" sz="1000" b="1" dirty="0"/>
              <a:t>(unlike)</a:t>
            </a:r>
          </a:p>
          <a:p>
            <a:pPr marL="171450" indent="-171450">
              <a:buFontTx/>
              <a:buChar char="-"/>
            </a:pPr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en-US" altLang="ko-KR" sz="1000" b="1" dirty="0"/>
              <a:t>“</a:t>
            </a:r>
            <a:r>
              <a:rPr lang="ko-KR" altLang="en-US" sz="1000" b="1" dirty="0"/>
              <a:t>제목</a:t>
            </a:r>
            <a:r>
              <a:rPr lang="en-US" altLang="ko-KR" sz="1000" b="1" dirty="0"/>
              <a:t>”</a:t>
            </a:r>
            <a:r>
              <a:rPr lang="ko-KR" altLang="en-US" sz="1000" b="1" dirty="0"/>
              <a:t>은 있으면 보여주고</a:t>
            </a:r>
            <a:r>
              <a:rPr lang="en-US" altLang="ko-KR" sz="1000" b="1" dirty="0"/>
              <a:t>, </a:t>
            </a:r>
            <a:r>
              <a:rPr lang="ko-KR" altLang="en-US" sz="1000" b="1" dirty="0"/>
              <a:t>없으면 안보여주기</a:t>
            </a:r>
            <a:endParaRPr lang="en-US" altLang="ko-KR" sz="1000" b="1" dirty="0"/>
          </a:p>
          <a:p>
            <a:pPr marL="171450" indent="-171450">
              <a:buFontTx/>
              <a:buChar char="-"/>
            </a:pPr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ko-KR" altLang="en-US" sz="1000" b="1" dirty="0" err="1"/>
              <a:t>썸네일</a:t>
            </a:r>
            <a:r>
              <a:rPr lang="ko-KR" altLang="en-US" sz="1000" b="1" dirty="0"/>
              <a:t> 이미지를 세로로 긴 이미지를 보여주면 어떨까</a:t>
            </a:r>
            <a:r>
              <a:rPr lang="en-US" altLang="ko-KR" sz="1000" b="1" dirty="0"/>
              <a:t>??</a:t>
            </a:r>
          </a:p>
          <a:p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ko-KR" altLang="en-US" sz="1000" b="1" dirty="0"/>
              <a:t>방 종류 </a:t>
            </a:r>
            <a:r>
              <a:rPr lang="en-US" altLang="ko-KR" sz="1000" b="1" dirty="0"/>
              <a:t>: </a:t>
            </a:r>
            <a:r>
              <a:rPr lang="ko-KR" altLang="en-US" sz="1000" b="1" dirty="0"/>
              <a:t>원룸</a:t>
            </a:r>
            <a:r>
              <a:rPr lang="en-US" altLang="ko-KR" sz="1000" b="1" dirty="0"/>
              <a:t>, </a:t>
            </a:r>
            <a:r>
              <a:rPr lang="ko-KR" altLang="en-US" sz="1000" b="1" dirty="0" err="1"/>
              <a:t>투룸</a:t>
            </a:r>
            <a:r>
              <a:rPr lang="en-US" altLang="ko-KR" sz="1000" b="1" dirty="0"/>
              <a:t>, </a:t>
            </a:r>
            <a:r>
              <a:rPr lang="ko-KR" altLang="en-US" sz="1000" b="1" dirty="0" err="1"/>
              <a:t>쓰리룸</a:t>
            </a:r>
            <a:r>
              <a:rPr lang="en-US" altLang="ko-KR" sz="1000" b="1" dirty="0"/>
              <a:t>, </a:t>
            </a:r>
            <a:r>
              <a:rPr lang="ko-KR" altLang="en-US" sz="1000" b="1" dirty="0"/>
              <a:t>오피스텔</a:t>
            </a:r>
            <a:r>
              <a:rPr lang="en-US" altLang="ko-KR" sz="1000" b="1" dirty="0"/>
              <a:t>, </a:t>
            </a:r>
            <a:r>
              <a:rPr lang="ko-KR" altLang="en-US" sz="1000" b="1" dirty="0"/>
              <a:t>아파트</a:t>
            </a:r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ko-KR" altLang="en-US" sz="1000" b="1" dirty="0"/>
              <a:t>보증금 가격 </a:t>
            </a:r>
            <a:r>
              <a:rPr lang="en-US" altLang="ko-KR" sz="1000" b="1" dirty="0"/>
              <a:t>: “</a:t>
            </a:r>
            <a:r>
              <a:rPr lang="ko-KR" altLang="en-US" sz="1000" b="1" dirty="0"/>
              <a:t>만원</a:t>
            </a:r>
            <a:r>
              <a:rPr lang="en-US" altLang="ko-KR" sz="1000" b="1" dirty="0"/>
              <a:t>＂</a:t>
            </a:r>
            <a:r>
              <a:rPr lang="ko-KR" altLang="en-US" sz="1000" b="1" dirty="0"/>
              <a:t>단위</a:t>
            </a:r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ko-KR" altLang="en-US" sz="1000" b="1" dirty="0"/>
              <a:t>월세 </a:t>
            </a:r>
            <a:r>
              <a:rPr lang="en-US" altLang="ko-KR" sz="1000" b="1" dirty="0"/>
              <a:t>: “</a:t>
            </a:r>
            <a:r>
              <a:rPr lang="ko-KR" altLang="en-US" sz="1000" b="1" dirty="0"/>
              <a:t>만원</a:t>
            </a:r>
            <a:r>
              <a:rPr lang="en-US" altLang="ko-KR" sz="1000" b="1" dirty="0"/>
              <a:t>＂</a:t>
            </a:r>
            <a:r>
              <a:rPr lang="ko-KR" altLang="en-US" sz="1000" b="1" dirty="0"/>
              <a:t>단위</a:t>
            </a:r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ko-KR" altLang="en-US" sz="1000" b="1" dirty="0"/>
              <a:t>추가옵션 </a:t>
            </a:r>
            <a:r>
              <a:rPr lang="en-US" altLang="ko-KR" sz="1000" b="1" dirty="0"/>
              <a:t>: </a:t>
            </a:r>
            <a:r>
              <a:rPr lang="ko-KR" altLang="en-US" sz="1000" b="1" dirty="0"/>
              <a:t>도시가스</a:t>
            </a:r>
            <a:r>
              <a:rPr lang="en-US" altLang="ko-KR" sz="1000" b="1" dirty="0"/>
              <a:t>, </a:t>
            </a:r>
            <a:r>
              <a:rPr lang="ko-KR" altLang="en-US" sz="1000" b="1" dirty="0"/>
              <a:t>심야전기</a:t>
            </a:r>
            <a:r>
              <a:rPr lang="en-US" altLang="ko-KR" sz="1000" b="1" dirty="0"/>
              <a:t>,</a:t>
            </a:r>
            <a:r>
              <a:rPr lang="ko-KR" altLang="en-US" sz="1000" b="1" dirty="0"/>
              <a:t>단기임대</a:t>
            </a:r>
            <a:r>
              <a:rPr lang="en-US" altLang="ko-KR" sz="1000" b="1" dirty="0"/>
              <a:t>, </a:t>
            </a:r>
            <a:r>
              <a:rPr lang="ko-KR" altLang="en-US" sz="1000" b="1" dirty="0" err="1"/>
              <a:t>반지하</a:t>
            </a:r>
            <a:r>
              <a:rPr lang="en-US" altLang="ko-KR" sz="1000" b="1" dirty="0"/>
              <a:t>, 1~3</a:t>
            </a:r>
            <a:r>
              <a:rPr lang="ko-KR" altLang="en-US" sz="1000" b="1" dirty="0"/>
              <a:t>층</a:t>
            </a:r>
            <a:r>
              <a:rPr lang="en-US" altLang="ko-KR" sz="1000" b="1" dirty="0"/>
              <a:t>, 4</a:t>
            </a:r>
            <a:r>
              <a:rPr lang="ko-KR" altLang="en-US" sz="1000" b="1" dirty="0" err="1"/>
              <a:t>층이상</a:t>
            </a:r>
            <a:endParaRPr lang="en-US" altLang="ko-KR" sz="1000" b="1" dirty="0"/>
          </a:p>
          <a:p>
            <a:pPr marL="171450" indent="-171450">
              <a:buFontTx/>
              <a:buChar char="-"/>
            </a:pPr>
            <a:endParaRPr lang="en-US" altLang="ko-KR" sz="1000" b="1" dirty="0"/>
          </a:p>
          <a:p>
            <a:r>
              <a:rPr lang="en-US" altLang="ko-KR" sz="1000" b="1" dirty="0"/>
              <a:t>“</a:t>
            </a:r>
            <a:r>
              <a:rPr lang="ko-KR" altLang="en-US" sz="1000" b="1" dirty="0" err="1"/>
              <a:t>클릭시</a:t>
            </a:r>
            <a:r>
              <a:rPr lang="ko-KR" altLang="en-US" sz="1000" b="1" dirty="0"/>
              <a:t> </a:t>
            </a:r>
            <a:r>
              <a:rPr lang="ko-KR" altLang="en-US" sz="1000" b="1" dirty="0" err="1"/>
              <a:t>새창을</a:t>
            </a:r>
            <a:r>
              <a:rPr lang="ko-KR" altLang="en-US" sz="1000" b="1" dirty="0"/>
              <a:t> 띄워서 상세보기 페이지로 이동</a:t>
            </a:r>
            <a:r>
              <a:rPr lang="en-US" altLang="ko-KR" sz="1000" b="1" dirty="0"/>
              <a:t>＂</a:t>
            </a:r>
          </a:p>
          <a:p>
            <a:pPr marL="171450" indent="-171450">
              <a:buFontTx/>
              <a:buChar char="-"/>
            </a:pPr>
            <a:endParaRPr lang="en-US" altLang="ko-KR" sz="1000" b="1" dirty="0"/>
          </a:p>
          <a:p>
            <a:pPr marL="171450" indent="-171450">
              <a:buFontTx/>
              <a:buChar char="-"/>
            </a:pPr>
            <a:endParaRPr lang="en-US" altLang="ko-KR" sz="1000" b="1" dirty="0"/>
          </a:p>
        </p:txBody>
      </p:sp>
      <p:grpSp>
        <p:nvGrpSpPr>
          <p:cNvPr id="21" name="그룹 20"/>
          <p:cNvGrpSpPr/>
          <p:nvPr/>
        </p:nvGrpSpPr>
        <p:grpSpPr>
          <a:xfrm>
            <a:off x="521084" y="3344213"/>
            <a:ext cx="1548121" cy="558127"/>
            <a:chOff x="471005" y="2714625"/>
            <a:chExt cx="2877033" cy="437500"/>
          </a:xfrm>
        </p:grpSpPr>
        <p:sp>
          <p:nvSpPr>
            <p:cNvPr id="16" name="직사각형 15"/>
            <p:cNvSpPr/>
            <p:nvPr/>
          </p:nvSpPr>
          <p:spPr>
            <a:xfrm>
              <a:off x="471005" y="2714625"/>
              <a:ext cx="2877033" cy="16668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dirty="0"/>
                <a:t>주소</a:t>
              </a: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486766" y="2916610"/>
              <a:ext cx="821910" cy="119497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err="1"/>
                <a:t>방종류</a:t>
              </a:r>
              <a:endParaRPr lang="ko-KR" altLang="en-US" sz="500" dirty="0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1314270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/>
                <a:t>보증금</a:t>
              </a:r>
              <a:endParaRPr lang="ko-KR" altLang="en-US" sz="500" dirty="0"/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2095664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/>
                <a:t>월세</a:t>
              </a: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525940" y="3083783"/>
              <a:ext cx="615373" cy="683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23" name="모서리가 둥근 직사각형 22"/>
          <p:cNvSpPr/>
          <p:nvPr/>
        </p:nvSpPr>
        <p:spPr>
          <a:xfrm>
            <a:off x="502384" y="3106855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/>
              <a:t>제목</a:t>
            </a:r>
          </a:p>
        </p:txBody>
      </p:sp>
      <p:sp>
        <p:nvSpPr>
          <p:cNvPr id="71" name="모서리가 둥근 직사각형 70"/>
          <p:cNvSpPr/>
          <p:nvPr/>
        </p:nvSpPr>
        <p:spPr>
          <a:xfrm>
            <a:off x="754915" y="2554527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/>
              <a:t>썸네일</a:t>
            </a:r>
            <a:r>
              <a:rPr lang="ko-KR" altLang="en-US" sz="800" dirty="0"/>
              <a:t> 이미지</a:t>
            </a:r>
          </a:p>
        </p:txBody>
      </p:sp>
      <p:pic>
        <p:nvPicPr>
          <p:cNvPr id="49" name="그림 4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5361" y="2222710"/>
            <a:ext cx="1867883" cy="1689450"/>
          </a:xfrm>
          <a:prstGeom prst="rect">
            <a:avLst/>
          </a:prstGeom>
        </p:spPr>
      </p:pic>
      <p:grpSp>
        <p:nvGrpSpPr>
          <p:cNvPr id="50" name="그룹 49"/>
          <p:cNvGrpSpPr/>
          <p:nvPr/>
        </p:nvGrpSpPr>
        <p:grpSpPr>
          <a:xfrm>
            <a:off x="2503200" y="3377968"/>
            <a:ext cx="1548121" cy="558127"/>
            <a:chOff x="471005" y="2714625"/>
            <a:chExt cx="2877033" cy="437500"/>
          </a:xfrm>
        </p:grpSpPr>
        <p:sp>
          <p:nvSpPr>
            <p:cNvPr id="52" name="직사각형 51"/>
            <p:cNvSpPr/>
            <p:nvPr/>
          </p:nvSpPr>
          <p:spPr>
            <a:xfrm>
              <a:off x="471005" y="2714625"/>
              <a:ext cx="2877033" cy="16668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dirty="0"/>
                <a:t>주소</a:t>
              </a:r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486766" y="2916610"/>
              <a:ext cx="821910" cy="11949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err="1"/>
                <a:t>방종류</a:t>
              </a:r>
              <a:endParaRPr lang="ko-KR" altLang="en-US" sz="500" dirty="0"/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1314270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/>
                <a:t>보증금</a:t>
              </a:r>
              <a:endParaRPr lang="ko-KR" altLang="en-US" sz="500" dirty="0"/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2095664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/>
                <a:t>월세</a:t>
              </a:r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525940" y="3083783"/>
              <a:ext cx="615373" cy="683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60" name="모서리가 둥근 직사각형 59"/>
          <p:cNvSpPr/>
          <p:nvPr/>
        </p:nvSpPr>
        <p:spPr>
          <a:xfrm>
            <a:off x="2484500" y="3140610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/>
              <a:t>제목</a:t>
            </a:r>
          </a:p>
        </p:txBody>
      </p:sp>
      <p:pic>
        <p:nvPicPr>
          <p:cNvPr id="62" name="그림 6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336" y="4275543"/>
            <a:ext cx="1867883" cy="1689450"/>
          </a:xfrm>
          <a:prstGeom prst="rect">
            <a:avLst/>
          </a:prstGeom>
        </p:spPr>
      </p:pic>
      <p:grpSp>
        <p:nvGrpSpPr>
          <p:cNvPr id="63" name="그룹 62"/>
          <p:cNvGrpSpPr/>
          <p:nvPr/>
        </p:nvGrpSpPr>
        <p:grpSpPr>
          <a:xfrm>
            <a:off x="519854" y="5395141"/>
            <a:ext cx="1548121" cy="558127"/>
            <a:chOff x="471005" y="2714625"/>
            <a:chExt cx="2877033" cy="437500"/>
          </a:xfrm>
        </p:grpSpPr>
        <p:sp>
          <p:nvSpPr>
            <p:cNvPr id="64" name="직사각형 63"/>
            <p:cNvSpPr/>
            <p:nvPr/>
          </p:nvSpPr>
          <p:spPr>
            <a:xfrm>
              <a:off x="471005" y="2714625"/>
              <a:ext cx="2877033" cy="16668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dirty="0"/>
                <a:t>주소</a:t>
              </a:r>
            </a:p>
          </p:txBody>
        </p:sp>
        <p:sp>
          <p:nvSpPr>
            <p:cNvPr id="65" name="직사각형 64"/>
            <p:cNvSpPr/>
            <p:nvPr/>
          </p:nvSpPr>
          <p:spPr>
            <a:xfrm>
              <a:off x="486766" y="2916610"/>
              <a:ext cx="821910" cy="11949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err="1"/>
                <a:t>방종류</a:t>
              </a:r>
              <a:endParaRPr lang="ko-KR" altLang="en-US" sz="500" dirty="0"/>
            </a:p>
          </p:txBody>
        </p:sp>
        <p:sp>
          <p:nvSpPr>
            <p:cNvPr id="66" name="직사각형 65"/>
            <p:cNvSpPr/>
            <p:nvPr/>
          </p:nvSpPr>
          <p:spPr>
            <a:xfrm>
              <a:off x="1314270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/>
                <a:t>보증금</a:t>
              </a:r>
              <a:endParaRPr lang="ko-KR" altLang="en-US" sz="500" dirty="0"/>
            </a:p>
          </p:txBody>
        </p:sp>
        <p:sp>
          <p:nvSpPr>
            <p:cNvPr id="72" name="직사각형 71"/>
            <p:cNvSpPr/>
            <p:nvPr/>
          </p:nvSpPr>
          <p:spPr>
            <a:xfrm>
              <a:off x="2095664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/>
                <a:t>월세</a:t>
              </a:r>
            </a:p>
          </p:txBody>
        </p:sp>
        <p:sp>
          <p:nvSpPr>
            <p:cNvPr id="73" name="직사각형 72"/>
            <p:cNvSpPr/>
            <p:nvPr/>
          </p:nvSpPr>
          <p:spPr>
            <a:xfrm>
              <a:off x="525940" y="3083783"/>
              <a:ext cx="615373" cy="683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74" name="모서리가 둥근 직사각형 73"/>
          <p:cNvSpPr/>
          <p:nvPr/>
        </p:nvSpPr>
        <p:spPr>
          <a:xfrm>
            <a:off x="501154" y="5157783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/>
              <a:t>제목</a:t>
            </a:r>
          </a:p>
        </p:txBody>
      </p:sp>
      <p:sp>
        <p:nvSpPr>
          <p:cNvPr id="77" name="모서리가 둥근 직사각형 76"/>
          <p:cNvSpPr/>
          <p:nvPr/>
        </p:nvSpPr>
        <p:spPr>
          <a:xfrm>
            <a:off x="753685" y="4605455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/>
              <a:t>썸네일</a:t>
            </a:r>
            <a:r>
              <a:rPr lang="ko-KR" altLang="en-US" sz="800" dirty="0"/>
              <a:t> 이미지</a:t>
            </a:r>
          </a:p>
        </p:txBody>
      </p:sp>
      <p:pic>
        <p:nvPicPr>
          <p:cNvPr id="80" name="그림 7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285" y="4275543"/>
            <a:ext cx="1867883" cy="1689450"/>
          </a:xfrm>
          <a:prstGeom prst="rect">
            <a:avLst/>
          </a:prstGeom>
        </p:spPr>
      </p:pic>
      <p:grpSp>
        <p:nvGrpSpPr>
          <p:cNvPr id="81" name="그룹 80"/>
          <p:cNvGrpSpPr/>
          <p:nvPr/>
        </p:nvGrpSpPr>
        <p:grpSpPr>
          <a:xfrm>
            <a:off x="2516803" y="5395141"/>
            <a:ext cx="1548121" cy="558127"/>
            <a:chOff x="471005" y="2714625"/>
            <a:chExt cx="2877033" cy="437500"/>
          </a:xfrm>
        </p:grpSpPr>
        <p:sp>
          <p:nvSpPr>
            <p:cNvPr id="82" name="직사각형 81"/>
            <p:cNvSpPr/>
            <p:nvPr/>
          </p:nvSpPr>
          <p:spPr>
            <a:xfrm>
              <a:off x="471005" y="2714625"/>
              <a:ext cx="2877033" cy="16668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dirty="0"/>
                <a:t>주소</a:t>
              </a:r>
            </a:p>
          </p:txBody>
        </p:sp>
        <p:sp>
          <p:nvSpPr>
            <p:cNvPr id="83" name="직사각형 82"/>
            <p:cNvSpPr/>
            <p:nvPr/>
          </p:nvSpPr>
          <p:spPr>
            <a:xfrm>
              <a:off x="486766" y="2916610"/>
              <a:ext cx="821910" cy="119497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err="1"/>
                <a:t>방종류</a:t>
              </a:r>
              <a:endParaRPr lang="ko-KR" altLang="en-US" sz="500" dirty="0"/>
            </a:p>
          </p:txBody>
        </p:sp>
        <p:sp>
          <p:nvSpPr>
            <p:cNvPr id="84" name="직사각형 83"/>
            <p:cNvSpPr/>
            <p:nvPr/>
          </p:nvSpPr>
          <p:spPr>
            <a:xfrm>
              <a:off x="1314270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/>
                <a:t>보증금</a:t>
              </a:r>
              <a:endParaRPr lang="ko-KR" altLang="en-US" sz="500" dirty="0"/>
            </a:p>
          </p:txBody>
        </p:sp>
        <p:sp>
          <p:nvSpPr>
            <p:cNvPr id="85" name="직사각형 84"/>
            <p:cNvSpPr/>
            <p:nvPr/>
          </p:nvSpPr>
          <p:spPr>
            <a:xfrm>
              <a:off x="2095664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/>
                <a:t>월세</a:t>
              </a:r>
            </a:p>
          </p:txBody>
        </p:sp>
        <p:sp>
          <p:nvSpPr>
            <p:cNvPr id="86" name="직사각형 85"/>
            <p:cNvSpPr/>
            <p:nvPr/>
          </p:nvSpPr>
          <p:spPr>
            <a:xfrm>
              <a:off x="525940" y="3083783"/>
              <a:ext cx="615373" cy="683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87" name="모서리가 둥근 직사각형 86"/>
          <p:cNvSpPr/>
          <p:nvPr/>
        </p:nvSpPr>
        <p:spPr>
          <a:xfrm>
            <a:off x="2498103" y="5157783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/>
              <a:t>제목</a:t>
            </a:r>
          </a:p>
        </p:txBody>
      </p:sp>
      <p:sp>
        <p:nvSpPr>
          <p:cNvPr id="90" name="모서리가 둥근 직사각형 89"/>
          <p:cNvSpPr/>
          <p:nvPr/>
        </p:nvSpPr>
        <p:spPr>
          <a:xfrm>
            <a:off x="2750634" y="4605455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/>
              <a:t>썸네일</a:t>
            </a:r>
            <a:r>
              <a:rPr lang="ko-KR" altLang="en-US" sz="800" dirty="0"/>
              <a:t> 이미지</a:t>
            </a:r>
          </a:p>
        </p:txBody>
      </p:sp>
      <p:pic>
        <p:nvPicPr>
          <p:cNvPr id="43" name="그림 4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536" y="1699554"/>
            <a:ext cx="3803830" cy="308644"/>
          </a:xfrm>
          <a:prstGeom prst="rect">
            <a:avLst/>
          </a:prstGeom>
        </p:spPr>
      </p:pic>
      <p:sp>
        <p:nvSpPr>
          <p:cNvPr id="108" name="모서리가 둥근 직사각형 107"/>
          <p:cNvSpPr/>
          <p:nvPr/>
        </p:nvSpPr>
        <p:spPr>
          <a:xfrm>
            <a:off x="2672102" y="2527587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/>
              <a:t>썸네일</a:t>
            </a:r>
            <a:r>
              <a:rPr lang="ko-KR" altLang="en-US" sz="800" dirty="0"/>
              <a:t> 이미지</a:t>
            </a:r>
          </a:p>
        </p:txBody>
      </p:sp>
      <p:sp>
        <p:nvSpPr>
          <p:cNvPr id="119" name="타원 118"/>
          <p:cNvSpPr/>
          <p:nvPr/>
        </p:nvSpPr>
        <p:spPr>
          <a:xfrm>
            <a:off x="2017738" y="3514076"/>
            <a:ext cx="448853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30</a:t>
            </a:r>
            <a:endParaRPr lang="ko-KR" altLang="en-US" sz="800" b="1" dirty="0"/>
          </a:p>
        </p:txBody>
      </p:sp>
      <p:pic>
        <p:nvPicPr>
          <p:cNvPr id="120" name="그림 119"/>
          <p:cNvPicPr>
            <a:picLocks noChangeAspect="1"/>
          </p:cNvPicPr>
          <p:nvPr/>
        </p:nvPicPr>
        <p:blipFill rotWithShape="1">
          <a:blip r:embed="rId6"/>
          <a:srcRect r="45924" b="14153"/>
          <a:stretch/>
        </p:blipFill>
        <p:spPr>
          <a:xfrm>
            <a:off x="1829393" y="3562074"/>
            <a:ext cx="272986" cy="179894"/>
          </a:xfrm>
          <a:prstGeom prst="rect">
            <a:avLst/>
          </a:prstGeom>
        </p:spPr>
      </p:pic>
      <p:sp>
        <p:nvSpPr>
          <p:cNvPr id="125" name="타원 124"/>
          <p:cNvSpPr/>
          <p:nvPr/>
        </p:nvSpPr>
        <p:spPr>
          <a:xfrm>
            <a:off x="3930711" y="3576964"/>
            <a:ext cx="448853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30</a:t>
            </a:r>
            <a:endParaRPr lang="ko-KR" altLang="en-US" sz="800" b="1" dirty="0"/>
          </a:p>
        </p:txBody>
      </p:sp>
      <p:pic>
        <p:nvPicPr>
          <p:cNvPr id="126" name="그림 125"/>
          <p:cNvPicPr>
            <a:picLocks noChangeAspect="1"/>
          </p:cNvPicPr>
          <p:nvPr/>
        </p:nvPicPr>
        <p:blipFill rotWithShape="1">
          <a:blip r:embed="rId6"/>
          <a:srcRect r="45924" b="14153"/>
          <a:stretch/>
        </p:blipFill>
        <p:spPr>
          <a:xfrm>
            <a:off x="3742366" y="3624962"/>
            <a:ext cx="272986" cy="179894"/>
          </a:xfrm>
          <a:prstGeom prst="rect">
            <a:avLst/>
          </a:prstGeom>
        </p:spPr>
      </p:pic>
      <p:sp>
        <p:nvSpPr>
          <p:cNvPr id="131" name="타원 130"/>
          <p:cNvSpPr/>
          <p:nvPr/>
        </p:nvSpPr>
        <p:spPr>
          <a:xfrm>
            <a:off x="2010019" y="5583370"/>
            <a:ext cx="448853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30</a:t>
            </a:r>
            <a:endParaRPr lang="ko-KR" altLang="en-US" sz="800" b="1" dirty="0"/>
          </a:p>
        </p:txBody>
      </p:sp>
      <p:pic>
        <p:nvPicPr>
          <p:cNvPr id="132" name="그림 131"/>
          <p:cNvPicPr>
            <a:picLocks noChangeAspect="1"/>
          </p:cNvPicPr>
          <p:nvPr/>
        </p:nvPicPr>
        <p:blipFill rotWithShape="1">
          <a:blip r:embed="rId6"/>
          <a:srcRect r="45924" b="14153"/>
          <a:stretch/>
        </p:blipFill>
        <p:spPr>
          <a:xfrm>
            <a:off x="1821674" y="5631368"/>
            <a:ext cx="272986" cy="179894"/>
          </a:xfrm>
          <a:prstGeom prst="rect">
            <a:avLst/>
          </a:prstGeom>
        </p:spPr>
      </p:pic>
      <p:sp>
        <p:nvSpPr>
          <p:cNvPr id="137" name="타원 136"/>
          <p:cNvSpPr/>
          <p:nvPr/>
        </p:nvSpPr>
        <p:spPr>
          <a:xfrm>
            <a:off x="3952623" y="5627158"/>
            <a:ext cx="448853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30</a:t>
            </a:r>
            <a:endParaRPr lang="ko-KR" altLang="en-US" sz="800" b="1" dirty="0"/>
          </a:p>
        </p:txBody>
      </p:sp>
      <p:pic>
        <p:nvPicPr>
          <p:cNvPr id="138" name="그림 137"/>
          <p:cNvPicPr>
            <a:picLocks noChangeAspect="1"/>
          </p:cNvPicPr>
          <p:nvPr/>
        </p:nvPicPr>
        <p:blipFill rotWithShape="1">
          <a:blip r:embed="rId6"/>
          <a:srcRect r="45924" b="14153"/>
          <a:stretch/>
        </p:blipFill>
        <p:spPr>
          <a:xfrm>
            <a:off x="3764278" y="5675156"/>
            <a:ext cx="272986" cy="179894"/>
          </a:xfrm>
          <a:prstGeom prst="rect">
            <a:avLst/>
          </a:prstGeom>
        </p:spPr>
      </p:pic>
      <p:cxnSp>
        <p:nvCxnSpPr>
          <p:cNvPr id="92" name="직선 화살표 연결선 91"/>
          <p:cNvCxnSpPr/>
          <p:nvPr/>
        </p:nvCxnSpPr>
        <p:spPr>
          <a:xfrm>
            <a:off x="2546363" y="6397803"/>
            <a:ext cx="1345970" cy="4797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/>
          <p:cNvSpPr txBox="1"/>
          <p:nvPr/>
        </p:nvSpPr>
        <p:spPr>
          <a:xfrm>
            <a:off x="3851576" y="6698879"/>
            <a:ext cx="41596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Infinite scroll </a:t>
            </a:r>
            <a:r>
              <a:rPr lang="ko-KR" altLang="en-US" dirty="0"/>
              <a:t>사용하기</a:t>
            </a:r>
          </a:p>
        </p:txBody>
      </p:sp>
      <p:grpSp>
        <p:nvGrpSpPr>
          <p:cNvPr id="94" name="그룹 93"/>
          <p:cNvGrpSpPr/>
          <p:nvPr/>
        </p:nvGrpSpPr>
        <p:grpSpPr>
          <a:xfrm>
            <a:off x="453420" y="872160"/>
            <a:ext cx="9432378" cy="755468"/>
            <a:chOff x="-331583" y="807409"/>
            <a:chExt cx="11048999" cy="884947"/>
          </a:xfrm>
        </p:grpSpPr>
        <p:pic>
          <p:nvPicPr>
            <p:cNvPr id="98" name="그림 9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-331583" y="807409"/>
              <a:ext cx="11048999" cy="476250"/>
            </a:xfrm>
            <a:prstGeom prst="rect">
              <a:avLst/>
            </a:prstGeom>
          </p:spPr>
        </p:pic>
        <p:sp>
          <p:nvSpPr>
            <p:cNvPr id="99" name="모서리가 둥근 직사각형 98"/>
            <p:cNvSpPr/>
            <p:nvPr/>
          </p:nvSpPr>
          <p:spPr>
            <a:xfrm>
              <a:off x="4406264" y="882985"/>
              <a:ext cx="1573306" cy="313506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방 정보</a:t>
              </a:r>
            </a:p>
          </p:txBody>
        </p:sp>
        <p:pic>
          <p:nvPicPr>
            <p:cNvPr id="100" name="그림 99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-331583" y="1292306"/>
              <a:ext cx="11048999" cy="400050"/>
            </a:xfrm>
            <a:prstGeom prst="rect">
              <a:avLst/>
            </a:prstGeom>
          </p:spPr>
        </p:pic>
        <p:grpSp>
          <p:nvGrpSpPr>
            <p:cNvPr id="101" name="그룹 100"/>
            <p:cNvGrpSpPr/>
            <p:nvPr/>
          </p:nvGrpSpPr>
          <p:grpSpPr>
            <a:xfrm>
              <a:off x="2420238" y="1337431"/>
              <a:ext cx="5545356" cy="352484"/>
              <a:chOff x="3223252" y="1310061"/>
              <a:chExt cx="5545356" cy="352484"/>
            </a:xfrm>
          </p:grpSpPr>
          <p:pic>
            <p:nvPicPr>
              <p:cNvPr id="102" name="그림 101"/>
              <p:cNvPicPr>
                <a:picLocks noChangeAspect="1"/>
              </p:cNvPicPr>
              <p:nvPr/>
            </p:nvPicPr>
            <p:blipFill rotWithShape="1">
              <a:blip r:embed="rId9"/>
              <a:srcRect r="91590" b="-16"/>
              <a:stretch/>
            </p:blipFill>
            <p:spPr>
              <a:xfrm>
                <a:off x="3223252" y="1310061"/>
                <a:ext cx="783484" cy="352484"/>
              </a:xfrm>
              <a:prstGeom prst="rect">
                <a:avLst/>
              </a:prstGeom>
            </p:spPr>
          </p:pic>
          <p:pic>
            <p:nvPicPr>
              <p:cNvPr id="103" name="그림 102"/>
              <p:cNvPicPr>
                <a:picLocks noChangeAspect="1"/>
              </p:cNvPicPr>
              <p:nvPr/>
            </p:nvPicPr>
            <p:blipFill rotWithShape="1">
              <a:blip r:embed="rId9"/>
              <a:srcRect l="18745" t="4764" r="30137" b="4268"/>
              <a:stretch/>
            </p:blipFill>
            <p:spPr>
              <a:xfrm>
                <a:off x="4006736" y="1330336"/>
                <a:ext cx="4761872" cy="320594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6825108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3420" y="320676"/>
            <a:ext cx="6589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방 정보관리 </a:t>
            </a:r>
            <a:r>
              <a:rPr lang="en-US" altLang="ko-KR" b="1" dirty="0"/>
              <a:t>– </a:t>
            </a:r>
            <a:r>
              <a:rPr lang="ko-KR" altLang="en-US" b="1" dirty="0"/>
              <a:t>방 정보 목록 조회</a:t>
            </a:r>
            <a:r>
              <a:rPr lang="en-US" altLang="ko-KR" b="1" dirty="0"/>
              <a:t>(1) - </a:t>
            </a:r>
            <a:r>
              <a:rPr lang="ko-KR" altLang="en-US" b="1" dirty="0"/>
              <a:t>초기기획</a:t>
            </a: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5379" y="1740346"/>
            <a:ext cx="5305289" cy="4873981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313" y="2228888"/>
            <a:ext cx="1867883" cy="1689450"/>
          </a:xfrm>
          <a:prstGeom prst="rect">
            <a:avLst/>
          </a:prstGeom>
        </p:spPr>
      </p:pic>
      <p:sp>
        <p:nvSpPr>
          <p:cNvPr id="32" name="직사각형 31"/>
          <p:cNvSpPr/>
          <p:nvPr/>
        </p:nvSpPr>
        <p:spPr>
          <a:xfrm>
            <a:off x="9909105" y="99051"/>
            <a:ext cx="2224875" cy="50321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100" b="1" dirty="0">
                <a:solidFill>
                  <a:schemeClr val="tx1">
                    <a:lumMod val="85000"/>
                    <a:lumOff val="15000"/>
                  </a:schemeClr>
                </a:solidFill>
                <a:hlinkClick r:id="rId4"/>
              </a:rPr>
              <a:t>&lt;</a:t>
            </a:r>
            <a:r>
              <a:rPr lang="ko-KR" altLang="en-US" sz="1100" b="1" dirty="0">
                <a:solidFill>
                  <a:schemeClr val="tx1">
                    <a:lumMod val="85000"/>
                    <a:lumOff val="15000"/>
                  </a:schemeClr>
                </a:solidFill>
                <a:hlinkClick r:id="rId4"/>
              </a:rPr>
              <a:t>참고사항</a:t>
            </a:r>
            <a:r>
              <a:rPr lang="en-US" altLang="ko-KR" sz="1100" b="1" dirty="0">
                <a:solidFill>
                  <a:schemeClr val="tx1">
                    <a:lumMod val="85000"/>
                    <a:lumOff val="15000"/>
                  </a:schemeClr>
                </a:solidFill>
                <a:hlinkClick r:id="rId4"/>
              </a:rPr>
              <a:t>&gt;</a:t>
            </a:r>
          </a:p>
          <a:p>
            <a:endParaRPr lang="en-US" altLang="ko-KR" sz="1000" b="1" dirty="0">
              <a:hlinkClick r:id="rId4"/>
            </a:endParaRPr>
          </a:p>
          <a:p>
            <a:r>
              <a:rPr lang="ko-KR" altLang="en-US" sz="1000" b="1" dirty="0">
                <a:hlinkClick r:id="rId4"/>
              </a:rPr>
              <a:t>http://apis.map.daum.net/</a:t>
            </a:r>
            <a:endParaRPr lang="en-US" altLang="ko-KR" sz="1000" b="1" dirty="0"/>
          </a:p>
          <a:p>
            <a:r>
              <a:rPr lang="en-US" altLang="ko-KR" sz="1000" b="1" dirty="0"/>
              <a:t>Daum </a:t>
            </a:r>
            <a:r>
              <a:rPr lang="ko-KR" altLang="en-US" sz="1000" b="1" dirty="0"/>
              <a:t>지도 </a:t>
            </a:r>
            <a:r>
              <a:rPr lang="en-US" altLang="ko-KR" sz="1000" b="1" dirty="0"/>
              <a:t>api </a:t>
            </a:r>
            <a:r>
              <a:rPr lang="ko-KR" altLang="en-US" sz="1000" b="1" dirty="0"/>
              <a:t>사용</a:t>
            </a:r>
            <a:endParaRPr lang="en-US" altLang="ko-KR" sz="1000" b="1" dirty="0"/>
          </a:p>
          <a:p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ko-KR" altLang="en-US" sz="1000" b="1" dirty="0"/>
              <a:t>절반은 일반 </a:t>
            </a:r>
            <a:r>
              <a:rPr lang="en-US" altLang="ko-KR" sz="1000" b="1" dirty="0"/>
              <a:t>Grid, </a:t>
            </a:r>
            <a:r>
              <a:rPr lang="ko-KR" altLang="en-US" sz="1000" b="1" dirty="0"/>
              <a:t>절반은 </a:t>
            </a:r>
            <a:r>
              <a:rPr lang="en-US" altLang="ko-KR" sz="1000" b="1" dirty="0"/>
              <a:t>Map API </a:t>
            </a:r>
            <a:r>
              <a:rPr lang="ko-KR" altLang="en-US" sz="1000" b="1" dirty="0"/>
              <a:t>이용</a:t>
            </a:r>
            <a:endParaRPr lang="en-US" altLang="ko-KR" sz="1000" b="1" dirty="0"/>
          </a:p>
          <a:p>
            <a:pPr marL="171450" indent="-171450">
              <a:buFontTx/>
              <a:buChar char="-"/>
            </a:pPr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ko-KR" altLang="en-US" sz="1000" b="1" dirty="0" err="1"/>
              <a:t>방종류</a:t>
            </a:r>
            <a:r>
              <a:rPr lang="en-US" altLang="ko-KR" sz="1000" b="1" dirty="0"/>
              <a:t>(</a:t>
            </a:r>
            <a:r>
              <a:rPr lang="ko-KR" altLang="en-US" sz="1000" b="1" dirty="0"/>
              <a:t>타입</a:t>
            </a:r>
            <a:r>
              <a:rPr lang="en-US" altLang="ko-KR" sz="1000" b="1" dirty="0"/>
              <a:t>)</a:t>
            </a:r>
            <a:r>
              <a:rPr lang="ko-KR" altLang="en-US" sz="1000" b="1" dirty="0"/>
              <a:t>에 따라 색깔이 다르면 좋을 것 같다</a:t>
            </a:r>
            <a:r>
              <a:rPr lang="en-US" altLang="ko-KR" sz="1000" b="1" dirty="0"/>
              <a:t>.</a:t>
            </a:r>
            <a:r>
              <a:rPr lang="ko-KR" altLang="en-US" sz="1000" b="1" dirty="0"/>
              <a:t> </a:t>
            </a:r>
            <a:endParaRPr lang="en-US" altLang="ko-KR" sz="1000" b="1" dirty="0"/>
          </a:p>
          <a:p>
            <a:pPr marL="171450" indent="-171450">
              <a:buFontTx/>
              <a:buChar char="-"/>
            </a:pPr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ko-KR" altLang="en-US" sz="1000" b="1" dirty="0"/>
              <a:t>공감</a:t>
            </a:r>
            <a:r>
              <a:rPr lang="en-US" altLang="ko-KR" sz="1000" b="1" dirty="0"/>
              <a:t>(like), </a:t>
            </a:r>
            <a:r>
              <a:rPr lang="ko-KR" altLang="en-US" sz="1000" b="1" dirty="0" err="1"/>
              <a:t>비공감</a:t>
            </a:r>
            <a:r>
              <a:rPr lang="en-US" altLang="ko-KR" sz="1000" b="1" dirty="0"/>
              <a:t>(unlike)</a:t>
            </a:r>
          </a:p>
          <a:p>
            <a:pPr marL="171450" indent="-171450">
              <a:buFontTx/>
              <a:buChar char="-"/>
            </a:pPr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en-US" altLang="ko-KR" sz="1000" b="1" dirty="0"/>
              <a:t>“</a:t>
            </a:r>
            <a:r>
              <a:rPr lang="ko-KR" altLang="en-US" sz="1000" b="1" dirty="0"/>
              <a:t>제목</a:t>
            </a:r>
            <a:r>
              <a:rPr lang="en-US" altLang="ko-KR" sz="1000" b="1" dirty="0"/>
              <a:t>”</a:t>
            </a:r>
            <a:r>
              <a:rPr lang="ko-KR" altLang="en-US" sz="1000" b="1" dirty="0"/>
              <a:t>은 있으면 보여주고</a:t>
            </a:r>
            <a:r>
              <a:rPr lang="en-US" altLang="ko-KR" sz="1000" b="1" dirty="0"/>
              <a:t>, </a:t>
            </a:r>
            <a:r>
              <a:rPr lang="ko-KR" altLang="en-US" sz="1000" b="1" dirty="0"/>
              <a:t>없으면 안보여주기</a:t>
            </a:r>
            <a:endParaRPr lang="en-US" altLang="ko-KR" sz="1000" b="1" dirty="0"/>
          </a:p>
          <a:p>
            <a:pPr marL="171450" indent="-171450">
              <a:buFontTx/>
              <a:buChar char="-"/>
            </a:pPr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ko-KR" altLang="en-US" sz="1000" b="1" dirty="0" err="1"/>
              <a:t>썸네일</a:t>
            </a:r>
            <a:r>
              <a:rPr lang="ko-KR" altLang="en-US" sz="1000" b="1" dirty="0"/>
              <a:t> 이미지를 세로로 긴 이미지를 보여주면 어떨까</a:t>
            </a:r>
            <a:r>
              <a:rPr lang="en-US" altLang="ko-KR" sz="1000" b="1" dirty="0"/>
              <a:t>??</a:t>
            </a:r>
          </a:p>
          <a:p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ko-KR" altLang="en-US" sz="1000" b="1" dirty="0"/>
              <a:t>방 종류 </a:t>
            </a:r>
            <a:r>
              <a:rPr lang="en-US" altLang="ko-KR" sz="1000" b="1" dirty="0"/>
              <a:t>: </a:t>
            </a:r>
            <a:r>
              <a:rPr lang="ko-KR" altLang="en-US" sz="1000" b="1" dirty="0"/>
              <a:t>원룸</a:t>
            </a:r>
            <a:r>
              <a:rPr lang="en-US" altLang="ko-KR" sz="1000" b="1" dirty="0"/>
              <a:t>, </a:t>
            </a:r>
            <a:r>
              <a:rPr lang="ko-KR" altLang="en-US" sz="1000" b="1" dirty="0" err="1"/>
              <a:t>투룸</a:t>
            </a:r>
            <a:r>
              <a:rPr lang="en-US" altLang="ko-KR" sz="1000" b="1" dirty="0"/>
              <a:t>, </a:t>
            </a:r>
            <a:r>
              <a:rPr lang="ko-KR" altLang="en-US" sz="1000" b="1" dirty="0" err="1"/>
              <a:t>쓰리룸</a:t>
            </a:r>
            <a:r>
              <a:rPr lang="en-US" altLang="ko-KR" sz="1000" b="1" dirty="0"/>
              <a:t>, </a:t>
            </a:r>
            <a:r>
              <a:rPr lang="ko-KR" altLang="en-US" sz="1000" b="1" dirty="0"/>
              <a:t>오피스텔</a:t>
            </a:r>
            <a:r>
              <a:rPr lang="en-US" altLang="ko-KR" sz="1000" b="1" dirty="0"/>
              <a:t>, </a:t>
            </a:r>
            <a:r>
              <a:rPr lang="ko-KR" altLang="en-US" sz="1000" b="1" dirty="0"/>
              <a:t>아파트</a:t>
            </a:r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ko-KR" altLang="en-US" sz="1000" b="1" dirty="0"/>
              <a:t>보증금 가격 </a:t>
            </a:r>
            <a:r>
              <a:rPr lang="en-US" altLang="ko-KR" sz="1000" b="1" dirty="0"/>
              <a:t>: “</a:t>
            </a:r>
            <a:r>
              <a:rPr lang="ko-KR" altLang="en-US" sz="1000" b="1" dirty="0"/>
              <a:t>만원</a:t>
            </a:r>
            <a:r>
              <a:rPr lang="en-US" altLang="ko-KR" sz="1000" b="1" dirty="0"/>
              <a:t>＂</a:t>
            </a:r>
            <a:r>
              <a:rPr lang="ko-KR" altLang="en-US" sz="1000" b="1" dirty="0"/>
              <a:t>단위</a:t>
            </a:r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ko-KR" altLang="en-US" sz="1000" b="1" dirty="0"/>
              <a:t>월세 </a:t>
            </a:r>
            <a:r>
              <a:rPr lang="en-US" altLang="ko-KR" sz="1000" b="1" dirty="0"/>
              <a:t>: “</a:t>
            </a:r>
            <a:r>
              <a:rPr lang="ko-KR" altLang="en-US" sz="1000" b="1" dirty="0"/>
              <a:t>만원</a:t>
            </a:r>
            <a:r>
              <a:rPr lang="en-US" altLang="ko-KR" sz="1000" b="1" dirty="0"/>
              <a:t>＂</a:t>
            </a:r>
            <a:r>
              <a:rPr lang="ko-KR" altLang="en-US" sz="1000" b="1" dirty="0"/>
              <a:t>단위</a:t>
            </a:r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ko-KR" altLang="en-US" sz="1000" b="1" dirty="0"/>
              <a:t>추가옵션 </a:t>
            </a:r>
            <a:r>
              <a:rPr lang="en-US" altLang="ko-KR" sz="1000" b="1" dirty="0"/>
              <a:t>: </a:t>
            </a:r>
            <a:r>
              <a:rPr lang="ko-KR" altLang="en-US" sz="1000" b="1" dirty="0"/>
              <a:t>도시가스</a:t>
            </a:r>
            <a:r>
              <a:rPr lang="en-US" altLang="ko-KR" sz="1000" b="1" dirty="0"/>
              <a:t>, </a:t>
            </a:r>
            <a:r>
              <a:rPr lang="ko-KR" altLang="en-US" sz="1000" b="1" dirty="0"/>
              <a:t>심야전기</a:t>
            </a:r>
            <a:r>
              <a:rPr lang="en-US" altLang="ko-KR" sz="1000" b="1" dirty="0"/>
              <a:t>,</a:t>
            </a:r>
            <a:r>
              <a:rPr lang="ko-KR" altLang="en-US" sz="1000" b="1" dirty="0"/>
              <a:t>단기임대</a:t>
            </a:r>
            <a:r>
              <a:rPr lang="en-US" altLang="ko-KR" sz="1000" b="1" dirty="0"/>
              <a:t>, </a:t>
            </a:r>
            <a:r>
              <a:rPr lang="ko-KR" altLang="en-US" sz="1000" b="1" dirty="0" err="1"/>
              <a:t>반지하</a:t>
            </a:r>
            <a:r>
              <a:rPr lang="en-US" altLang="ko-KR" sz="1000" b="1" dirty="0"/>
              <a:t>, 1~3</a:t>
            </a:r>
            <a:r>
              <a:rPr lang="ko-KR" altLang="en-US" sz="1000" b="1" dirty="0"/>
              <a:t>층</a:t>
            </a:r>
            <a:r>
              <a:rPr lang="en-US" altLang="ko-KR" sz="1000" b="1" dirty="0"/>
              <a:t>, 4</a:t>
            </a:r>
            <a:r>
              <a:rPr lang="ko-KR" altLang="en-US" sz="1000" b="1" dirty="0" err="1"/>
              <a:t>층이상</a:t>
            </a:r>
            <a:endParaRPr lang="en-US" altLang="ko-KR" sz="1000" b="1" dirty="0"/>
          </a:p>
          <a:p>
            <a:pPr marL="171450" indent="-171450">
              <a:buFontTx/>
              <a:buChar char="-"/>
            </a:pPr>
            <a:endParaRPr lang="en-US" altLang="ko-KR" sz="1000" b="1" dirty="0"/>
          </a:p>
          <a:p>
            <a:r>
              <a:rPr lang="en-US" altLang="ko-KR" sz="1000" b="1" dirty="0"/>
              <a:t>“</a:t>
            </a:r>
            <a:r>
              <a:rPr lang="ko-KR" altLang="en-US" sz="1000" b="1" dirty="0" err="1"/>
              <a:t>클릭시</a:t>
            </a:r>
            <a:r>
              <a:rPr lang="ko-KR" altLang="en-US" sz="1000" b="1" dirty="0"/>
              <a:t> </a:t>
            </a:r>
            <a:r>
              <a:rPr lang="ko-KR" altLang="en-US" sz="1000" b="1" dirty="0" err="1"/>
              <a:t>새창을</a:t>
            </a:r>
            <a:r>
              <a:rPr lang="ko-KR" altLang="en-US" sz="1000" b="1" dirty="0"/>
              <a:t> 띄워서 상세보기 페이지로 이동</a:t>
            </a:r>
            <a:r>
              <a:rPr lang="en-US" altLang="ko-KR" sz="1000" b="1" dirty="0"/>
              <a:t>＂</a:t>
            </a:r>
          </a:p>
          <a:p>
            <a:pPr marL="171450" indent="-171450">
              <a:buFontTx/>
              <a:buChar char="-"/>
            </a:pPr>
            <a:endParaRPr lang="en-US" altLang="ko-KR" sz="1000" b="1" dirty="0"/>
          </a:p>
          <a:p>
            <a:pPr marL="171450" indent="-171450">
              <a:buFontTx/>
              <a:buChar char="-"/>
            </a:pPr>
            <a:endParaRPr lang="en-US" altLang="ko-KR" sz="1000" b="1" dirty="0"/>
          </a:p>
        </p:txBody>
      </p:sp>
      <p:grpSp>
        <p:nvGrpSpPr>
          <p:cNvPr id="21" name="그룹 20"/>
          <p:cNvGrpSpPr/>
          <p:nvPr/>
        </p:nvGrpSpPr>
        <p:grpSpPr>
          <a:xfrm>
            <a:off x="521084" y="3344213"/>
            <a:ext cx="1548121" cy="558127"/>
            <a:chOff x="471005" y="2714625"/>
            <a:chExt cx="2877033" cy="437500"/>
          </a:xfrm>
        </p:grpSpPr>
        <p:sp>
          <p:nvSpPr>
            <p:cNvPr id="16" name="직사각형 15"/>
            <p:cNvSpPr/>
            <p:nvPr/>
          </p:nvSpPr>
          <p:spPr>
            <a:xfrm>
              <a:off x="471005" y="2714625"/>
              <a:ext cx="2877033" cy="16668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dirty="0"/>
                <a:t>주소</a:t>
              </a: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486766" y="2916610"/>
              <a:ext cx="821910" cy="119497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err="1"/>
                <a:t>방종류</a:t>
              </a:r>
              <a:endParaRPr lang="ko-KR" altLang="en-US" sz="500" dirty="0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1314270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/>
                <a:t>보증금</a:t>
              </a:r>
              <a:endParaRPr lang="ko-KR" altLang="en-US" sz="500" dirty="0"/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2095664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/>
                <a:t>월세</a:t>
              </a: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525940" y="3083783"/>
              <a:ext cx="615373" cy="683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23" name="모서리가 둥근 직사각형 22"/>
          <p:cNvSpPr/>
          <p:nvPr/>
        </p:nvSpPr>
        <p:spPr>
          <a:xfrm>
            <a:off x="502384" y="3106855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/>
              <a:t>제목</a:t>
            </a:r>
          </a:p>
        </p:txBody>
      </p:sp>
      <p:sp>
        <p:nvSpPr>
          <p:cNvPr id="71" name="모서리가 둥근 직사각형 70"/>
          <p:cNvSpPr/>
          <p:nvPr/>
        </p:nvSpPr>
        <p:spPr>
          <a:xfrm>
            <a:off x="754915" y="2554527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/>
              <a:t>썸네일</a:t>
            </a:r>
            <a:r>
              <a:rPr lang="ko-KR" altLang="en-US" sz="800" dirty="0"/>
              <a:t> 이미지</a:t>
            </a:r>
          </a:p>
        </p:txBody>
      </p:sp>
      <p:pic>
        <p:nvPicPr>
          <p:cNvPr id="49" name="그림 4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5361" y="2222710"/>
            <a:ext cx="1867883" cy="1689450"/>
          </a:xfrm>
          <a:prstGeom prst="rect">
            <a:avLst/>
          </a:prstGeom>
        </p:spPr>
      </p:pic>
      <p:grpSp>
        <p:nvGrpSpPr>
          <p:cNvPr id="50" name="그룹 49"/>
          <p:cNvGrpSpPr/>
          <p:nvPr/>
        </p:nvGrpSpPr>
        <p:grpSpPr>
          <a:xfrm>
            <a:off x="2503200" y="3377968"/>
            <a:ext cx="1548121" cy="558127"/>
            <a:chOff x="471005" y="2714625"/>
            <a:chExt cx="2877033" cy="437500"/>
          </a:xfrm>
        </p:grpSpPr>
        <p:sp>
          <p:nvSpPr>
            <p:cNvPr id="52" name="직사각형 51"/>
            <p:cNvSpPr/>
            <p:nvPr/>
          </p:nvSpPr>
          <p:spPr>
            <a:xfrm>
              <a:off x="471005" y="2714625"/>
              <a:ext cx="2877033" cy="16668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dirty="0"/>
                <a:t>주소</a:t>
              </a:r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486766" y="2916610"/>
              <a:ext cx="821910" cy="11949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err="1"/>
                <a:t>방종류</a:t>
              </a:r>
              <a:endParaRPr lang="ko-KR" altLang="en-US" sz="500" dirty="0"/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1314270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/>
                <a:t>보증금</a:t>
              </a:r>
              <a:endParaRPr lang="ko-KR" altLang="en-US" sz="500" dirty="0"/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2095664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/>
                <a:t>월세</a:t>
              </a:r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525940" y="3083783"/>
              <a:ext cx="615373" cy="683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60" name="모서리가 둥근 직사각형 59"/>
          <p:cNvSpPr/>
          <p:nvPr/>
        </p:nvSpPr>
        <p:spPr>
          <a:xfrm>
            <a:off x="2484500" y="3140610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/>
              <a:t>제목</a:t>
            </a:r>
          </a:p>
        </p:txBody>
      </p:sp>
      <p:pic>
        <p:nvPicPr>
          <p:cNvPr id="62" name="그림 6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336" y="4275543"/>
            <a:ext cx="1867883" cy="1689450"/>
          </a:xfrm>
          <a:prstGeom prst="rect">
            <a:avLst/>
          </a:prstGeom>
        </p:spPr>
      </p:pic>
      <p:grpSp>
        <p:nvGrpSpPr>
          <p:cNvPr id="63" name="그룹 62"/>
          <p:cNvGrpSpPr/>
          <p:nvPr/>
        </p:nvGrpSpPr>
        <p:grpSpPr>
          <a:xfrm>
            <a:off x="519854" y="5395141"/>
            <a:ext cx="1548121" cy="558127"/>
            <a:chOff x="471005" y="2714625"/>
            <a:chExt cx="2877033" cy="437500"/>
          </a:xfrm>
        </p:grpSpPr>
        <p:sp>
          <p:nvSpPr>
            <p:cNvPr id="64" name="직사각형 63"/>
            <p:cNvSpPr/>
            <p:nvPr/>
          </p:nvSpPr>
          <p:spPr>
            <a:xfrm>
              <a:off x="471005" y="2714625"/>
              <a:ext cx="2877033" cy="16668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dirty="0"/>
                <a:t>주소</a:t>
              </a:r>
            </a:p>
          </p:txBody>
        </p:sp>
        <p:sp>
          <p:nvSpPr>
            <p:cNvPr id="65" name="직사각형 64"/>
            <p:cNvSpPr/>
            <p:nvPr/>
          </p:nvSpPr>
          <p:spPr>
            <a:xfrm>
              <a:off x="486766" y="2916610"/>
              <a:ext cx="821910" cy="11949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err="1"/>
                <a:t>방종류</a:t>
              </a:r>
              <a:endParaRPr lang="ko-KR" altLang="en-US" sz="500" dirty="0"/>
            </a:p>
          </p:txBody>
        </p:sp>
        <p:sp>
          <p:nvSpPr>
            <p:cNvPr id="66" name="직사각형 65"/>
            <p:cNvSpPr/>
            <p:nvPr/>
          </p:nvSpPr>
          <p:spPr>
            <a:xfrm>
              <a:off x="1314270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/>
                <a:t>보증금</a:t>
              </a:r>
              <a:endParaRPr lang="ko-KR" altLang="en-US" sz="500" dirty="0"/>
            </a:p>
          </p:txBody>
        </p:sp>
        <p:sp>
          <p:nvSpPr>
            <p:cNvPr id="72" name="직사각형 71"/>
            <p:cNvSpPr/>
            <p:nvPr/>
          </p:nvSpPr>
          <p:spPr>
            <a:xfrm>
              <a:off x="2095664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/>
                <a:t>월세</a:t>
              </a:r>
            </a:p>
          </p:txBody>
        </p:sp>
        <p:sp>
          <p:nvSpPr>
            <p:cNvPr id="73" name="직사각형 72"/>
            <p:cNvSpPr/>
            <p:nvPr/>
          </p:nvSpPr>
          <p:spPr>
            <a:xfrm>
              <a:off x="525940" y="3083783"/>
              <a:ext cx="615373" cy="683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74" name="모서리가 둥근 직사각형 73"/>
          <p:cNvSpPr/>
          <p:nvPr/>
        </p:nvSpPr>
        <p:spPr>
          <a:xfrm>
            <a:off x="501154" y="5157783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/>
              <a:t>제목</a:t>
            </a:r>
          </a:p>
        </p:txBody>
      </p:sp>
      <p:sp>
        <p:nvSpPr>
          <p:cNvPr id="77" name="모서리가 둥근 직사각형 76"/>
          <p:cNvSpPr/>
          <p:nvPr/>
        </p:nvSpPr>
        <p:spPr>
          <a:xfrm>
            <a:off x="753685" y="4605455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/>
              <a:t>썸네일</a:t>
            </a:r>
            <a:r>
              <a:rPr lang="ko-KR" altLang="en-US" sz="800" dirty="0"/>
              <a:t> 이미지</a:t>
            </a:r>
          </a:p>
        </p:txBody>
      </p:sp>
      <p:pic>
        <p:nvPicPr>
          <p:cNvPr id="80" name="그림 7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285" y="4275543"/>
            <a:ext cx="1867883" cy="1689450"/>
          </a:xfrm>
          <a:prstGeom prst="rect">
            <a:avLst/>
          </a:prstGeom>
        </p:spPr>
      </p:pic>
      <p:grpSp>
        <p:nvGrpSpPr>
          <p:cNvPr id="81" name="그룹 80"/>
          <p:cNvGrpSpPr/>
          <p:nvPr/>
        </p:nvGrpSpPr>
        <p:grpSpPr>
          <a:xfrm>
            <a:off x="2516803" y="5395141"/>
            <a:ext cx="1548121" cy="558127"/>
            <a:chOff x="471005" y="2714625"/>
            <a:chExt cx="2877033" cy="437500"/>
          </a:xfrm>
        </p:grpSpPr>
        <p:sp>
          <p:nvSpPr>
            <p:cNvPr id="82" name="직사각형 81"/>
            <p:cNvSpPr/>
            <p:nvPr/>
          </p:nvSpPr>
          <p:spPr>
            <a:xfrm>
              <a:off x="471005" y="2714625"/>
              <a:ext cx="2877033" cy="16668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dirty="0"/>
                <a:t>주소</a:t>
              </a:r>
            </a:p>
          </p:txBody>
        </p:sp>
        <p:sp>
          <p:nvSpPr>
            <p:cNvPr id="83" name="직사각형 82"/>
            <p:cNvSpPr/>
            <p:nvPr/>
          </p:nvSpPr>
          <p:spPr>
            <a:xfrm>
              <a:off x="486766" y="2916610"/>
              <a:ext cx="821910" cy="119497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err="1"/>
                <a:t>방종류</a:t>
              </a:r>
              <a:endParaRPr lang="ko-KR" altLang="en-US" sz="500" dirty="0"/>
            </a:p>
          </p:txBody>
        </p:sp>
        <p:sp>
          <p:nvSpPr>
            <p:cNvPr id="84" name="직사각형 83"/>
            <p:cNvSpPr/>
            <p:nvPr/>
          </p:nvSpPr>
          <p:spPr>
            <a:xfrm>
              <a:off x="1314270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/>
                <a:t>보증금</a:t>
              </a:r>
              <a:endParaRPr lang="ko-KR" altLang="en-US" sz="500" dirty="0"/>
            </a:p>
          </p:txBody>
        </p:sp>
        <p:sp>
          <p:nvSpPr>
            <p:cNvPr id="85" name="직사각형 84"/>
            <p:cNvSpPr/>
            <p:nvPr/>
          </p:nvSpPr>
          <p:spPr>
            <a:xfrm>
              <a:off x="2095664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/>
                <a:t>월세</a:t>
              </a:r>
            </a:p>
          </p:txBody>
        </p:sp>
        <p:sp>
          <p:nvSpPr>
            <p:cNvPr id="86" name="직사각형 85"/>
            <p:cNvSpPr/>
            <p:nvPr/>
          </p:nvSpPr>
          <p:spPr>
            <a:xfrm>
              <a:off x="525940" y="3083783"/>
              <a:ext cx="615373" cy="683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87" name="모서리가 둥근 직사각형 86"/>
          <p:cNvSpPr/>
          <p:nvPr/>
        </p:nvSpPr>
        <p:spPr>
          <a:xfrm>
            <a:off x="2498103" y="5157783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/>
              <a:t>제목</a:t>
            </a:r>
          </a:p>
        </p:txBody>
      </p:sp>
      <p:sp>
        <p:nvSpPr>
          <p:cNvPr id="90" name="모서리가 둥근 직사각형 89"/>
          <p:cNvSpPr/>
          <p:nvPr/>
        </p:nvSpPr>
        <p:spPr>
          <a:xfrm>
            <a:off x="2750634" y="4605455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/>
              <a:t>썸네일</a:t>
            </a:r>
            <a:r>
              <a:rPr lang="ko-KR" altLang="en-US" sz="800" dirty="0"/>
              <a:t> 이미지</a:t>
            </a:r>
          </a:p>
        </p:txBody>
      </p:sp>
      <p:pic>
        <p:nvPicPr>
          <p:cNvPr id="43" name="그림 4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536" y="1699554"/>
            <a:ext cx="3803830" cy="308644"/>
          </a:xfrm>
          <a:prstGeom prst="rect">
            <a:avLst/>
          </a:prstGeom>
        </p:spPr>
      </p:pic>
      <p:sp>
        <p:nvSpPr>
          <p:cNvPr id="108" name="모서리가 둥근 직사각형 107"/>
          <p:cNvSpPr/>
          <p:nvPr/>
        </p:nvSpPr>
        <p:spPr>
          <a:xfrm>
            <a:off x="2672102" y="2527587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/>
              <a:t>썸네일</a:t>
            </a:r>
            <a:r>
              <a:rPr lang="ko-KR" altLang="en-US" sz="800" dirty="0"/>
              <a:t> 이미지</a:t>
            </a:r>
          </a:p>
        </p:txBody>
      </p:sp>
      <p:sp>
        <p:nvSpPr>
          <p:cNvPr id="119" name="타원 118"/>
          <p:cNvSpPr/>
          <p:nvPr/>
        </p:nvSpPr>
        <p:spPr>
          <a:xfrm>
            <a:off x="1968182" y="3557302"/>
            <a:ext cx="448853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30</a:t>
            </a:r>
            <a:endParaRPr lang="ko-KR" altLang="en-US" sz="800" b="1" dirty="0"/>
          </a:p>
        </p:txBody>
      </p:sp>
      <p:pic>
        <p:nvPicPr>
          <p:cNvPr id="120" name="그림 119"/>
          <p:cNvPicPr>
            <a:picLocks noChangeAspect="1"/>
          </p:cNvPicPr>
          <p:nvPr/>
        </p:nvPicPr>
        <p:blipFill rotWithShape="1">
          <a:blip r:embed="rId6"/>
          <a:srcRect r="45924" b="14153"/>
          <a:stretch/>
        </p:blipFill>
        <p:spPr>
          <a:xfrm>
            <a:off x="1779837" y="3605300"/>
            <a:ext cx="272986" cy="179894"/>
          </a:xfrm>
          <a:prstGeom prst="rect">
            <a:avLst/>
          </a:prstGeom>
        </p:spPr>
      </p:pic>
      <p:sp>
        <p:nvSpPr>
          <p:cNvPr id="125" name="타원 124"/>
          <p:cNvSpPr/>
          <p:nvPr/>
        </p:nvSpPr>
        <p:spPr>
          <a:xfrm>
            <a:off x="3938676" y="3610024"/>
            <a:ext cx="448853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30</a:t>
            </a:r>
            <a:endParaRPr lang="ko-KR" altLang="en-US" sz="800" b="1" dirty="0"/>
          </a:p>
        </p:txBody>
      </p:sp>
      <p:pic>
        <p:nvPicPr>
          <p:cNvPr id="126" name="그림 125"/>
          <p:cNvPicPr>
            <a:picLocks noChangeAspect="1"/>
          </p:cNvPicPr>
          <p:nvPr/>
        </p:nvPicPr>
        <p:blipFill rotWithShape="1">
          <a:blip r:embed="rId6"/>
          <a:srcRect r="45924" b="14153"/>
          <a:stretch/>
        </p:blipFill>
        <p:spPr>
          <a:xfrm>
            <a:off x="3750331" y="3658022"/>
            <a:ext cx="272986" cy="179894"/>
          </a:xfrm>
          <a:prstGeom prst="rect">
            <a:avLst/>
          </a:prstGeom>
        </p:spPr>
      </p:pic>
      <p:sp>
        <p:nvSpPr>
          <p:cNvPr id="131" name="타원 130"/>
          <p:cNvSpPr/>
          <p:nvPr/>
        </p:nvSpPr>
        <p:spPr>
          <a:xfrm>
            <a:off x="1985792" y="5609533"/>
            <a:ext cx="448853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30</a:t>
            </a:r>
            <a:endParaRPr lang="ko-KR" altLang="en-US" sz="800" b="1" dirty="0"/>
          </a:p>
        </p:txBody>
      </p:sp>
      <p:pic>
        <p:nvPicPr>
          <p:cNvPr id="132" name="그림 131"/>
          <p:cNvPicPr>
            <a:picLocks noChangeAspect="1"/>
          </p:cNvPicPr>
          <p:nvPr/>
        </p:nvPicPr>
        <p:blipFill rotWithShape="1">
          <a:blip r:embed="rId6"/>
          <a:srcRect r="45924" b="14153"/>
          <a:stretch/>
        </p:blipFill>
        <p:spPr>
          <a:xfrm>
            <a:off x="1824500" y="5657756"/>
            <a:ext cx="272986" cy="179894"/>
          </a:xfrm>
          <a:prstGeom prst="rect">
            <a:avLst/>
          </a:prstGeom>
        </p:spPr>
      </p:pic>
      <p:sp>
        <p:nvSpPr>
          <p:cNvPr id="137" name="타원 136"/>
          <p:cNvSpPr/>
          <p:nvPr/>
        </p:nvSpPr>
        <p:spPr>
          <a:xfrm>
            <a:off x="3984660" y="5620896"/>
            <a:ext cx="448853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30</a:t>
            </a:r>
            <a:endParaRPr lang="ko-KR" altLang="en-US" sz="800" b="1" dirty="0"/>
          </a:p>
        </p:txBody>
      </p:sp>
      <p:pic>
        <p:nvPicPr>
          <p:cNvPr id="138" name="그림 137"/>
          <p:cNvPicPr>
            <a:picLocks noChangeAspect="1"/>
          </p:cNvPicPr>
          <p:nvPr/>
        </p:nvPicPr>
        <p:blipFill rotWithShape="1">
          <a:blip r:embed="rId6"/>
          <a:srcRect r="45924" b="14153"/>
          <a:stretch/>
        </p:blipFill>
        <p:spPr>
          <a:xfrm>
            <a:off x="3796315" y="5668894"/>
            <a:ext cx="272986" cy="179894"/>
          </a:xfrm>
          <a:prstGeom prst="rect">
            <a:avLst/>
          </a:prstGeom>
        </p:spPr>
      </p:pic>
      <p:cxnSp>
        <p:nvCxnSpPr>
          <p:cNvPr id="95" name="직선 화살표 연결선 94"/>
          <p:cNvCxnSpPr/>
          <p:nvPr/>
        </p:nvCxnSpPr>
        <p:spPr>
          <a:xfrm>
            <a:off x="2546363" y="6397803"/>
            <a:ext cx="1345970" cy="4797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/>
          <p:cNvSpPr txBox="1"/>
          <p:nvPr/>
        </p:nvSpPr>
        <p:spPr>
          <a:xfrm>
            <a:off x="3851576" y="6698879"/>
            <a:ext cx="41596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Infinite scroll </a:t>
            </a:r>
            <a:r>
              <a:rPr lang="ko-KR" altLang="en-US" dirty="0"/>
              <a:t>사용하기</a:t>
            </a:r>
          </a:p>
        </p:txBody>
      </p:sp>
      <p:grpSp>
        <p:nvGrpSpPr>
          <p:cNvPr id="97" name="그룹 96"/>
          <p:cNvGrpSpPr/>
          <p:nvPr/>
        </p:nvGrpSpPr>
        <p:grpSpPr>
          <a:xfrm>
            <a:off x="453420" y="872160"/>
            <a:ext cx="9432378" cy="755468"/>
            <a:chOff x="-331583" y="807409"/>
            <a:chExt cx="11048999" cy="884947"/>
          </a:xfrm>
        </p:grpSpPr>
        <p:pic>
          <p:nvPicPr>
            <p:cNvPr id="98" name="그림 9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-331583" y="807409"/>
              <a:ext cx="11048999" cy="476250"/>
            </a:xfrm>
            <a:prstGeom prst="rect">
              <a:avLst/>
            </a:prstGeom>
          </p:spPr>
        </p:pic>
        <p:sp>
          <p:nvSpPr>
            <p:cNvPr id="99" name="모서리가 둥근 직사각형 98"/>
            <p:cNvSpPr/>
            <p:nvPr/>
          </p:nvSpPr>
          <p:spPr>
            <a:xfrm>
              <a:off x="4406264" y="882985"/>
              <a:ext cx="1573306" cy="313506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방 정보</a:t>
              </a:r>
            </a:p>
          </p:txBody>
        </p:sp>
        <p:pic>
          <p:nvPicPr>
            <p:cNvPr id="100" name="그림 99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-331583" y="1292306"/>
              <a:ext cx="11048999" cy="400050"/>
            </a:xfrm>
            <a:prstGeom prst="rect">
              <a:avLst/>
            </a:prstGeom>
          </p:spPr>
        </p:pic>
        <p:grpSp>
          <p:nvGrpSpPr>
            <p:cNvPr id="101" name="그룹 100"/>
            <p:cNvGrpSpPr/>
            <p:nvPr/>
          </p:nvGrpSpPr>
          <p:grpSpPr>
            <a:xfrm>
              <a:off x="2420238" y="1337431"/>
              <a:ext cx="5545356" cy="352484"/>
              <a:chOff x="3223252" y="1310061"/>
              <a:chExt cx="5545356" cy="352484"/>
            </a:xfrm>
          </p:grpSpPr>
          <p:pic>
            <p:nvPicPr>
              <p:cNvPr id="102" name="그림 101"/>
              <p:cNvPicPr>
                <a:picLocks noChangeAspect="1"/>
              </p:cNvPicPr>
              <p:nvPr/>
            </p:nvPicPr>
            <p:blipFill rotWithShape="1">
              <a:blip r:embed="rId9"/>
              <a:srcRect r="91590" b="-16"/>
              <a:stretch/>
            </p:blipFill>
            <p:spPr>
              <a:xfrm>
                <a:off x="3223252" y="1310061"/>
                <a:ext cx="783484" cy="352484"/>
              </a:xfrm>
              <a:prstGeom prst="rect">
                <a:avLst/>
              </a:prstGeom>
            </p:spPr>
          </p:pic>
          <p:pic>
            <p:nvPicPr>
              <p:cNvPr id="103" name="그림 102"/>
              <p:cNvPicPr>
                <a:picLocks noChangeAspect="1"/>
              </p:cNvPicPr>
              <p:nvPr/>
            </p:nvPicPr>
            <p:blipFill rotWithShape="1">
              <a:blip r:embed="rId9"/>
              <a:srcRect l="18745" t="4764" r="30137" b="4268"/>
              <a:stretch/>
            </p:blipFill>
            <p:spPr>
              <a:xfrm>
                <a:off x="4006736" y="1330336"/>
                <a:ext cx="4761872" cy="320594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9875063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3420" y="320676"/>
            <a:ext cx="6589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방 정보관리 </a:t>
            </a:r>
            <a:r>
              <a:rPr lang="en-US" altLang="ko-KR" b="1" dirty="0"/>
              <a:t>– </a:t>
            </a:r>
            <a:r>
              <a:rPr lang="ko-KR" altLang="en-US" b="1" dirty="0"/>
              <a:t>방 정보 목록 조회</a:t>
            </a:r>
            <a:r>
              <a:rPr lang="en-US" altLang="ko-KR" b="1" dirty="0"/>
              <a:t>(1) - </a:t>
            </a:r>
            <a:r>
              <a:rPr lang="ko-KR" altLang="en-US" b="1" dirty="0"/>
              <a:t>초기기획</a:t>
            </a: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5379" y="1740346"/>
            <a:ext cx="5305289" cy="4873981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6929519" y="50447"/>
            <a:ext cx="28363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component-range-slider.html</a:t>
            </a:r>
            <a:endParaRPr lang="ko-KR" altLang="en-US" dirty="0"/>
          </a:p>
        </p:txBody>
      </p:sp>
      <p:sp>
        <p:nvSpPr>
          <p:cNvPr id="32" name="직사각형 31"/>
          <p:cNvSpPr/>
          <p:nvPr/>
        </p:nvSpPr>
        <p:spPr>
          <a:xfrm>
            <a:off x="9909105" y="99051"/>
            <a:ext cx="2224875" cy="50321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100" b="1" dirty="0">
                <a:solidFill>
                  <a:schemeClr val="tx1">
                    <a:lumMod val="85000"/>
                    <a:lumOff val="15000"/>
                  </a:schemeClr>
                </a:solidFill>
                <a:hlinkClick r:id="rId3"/>
              </a:rPr>
              <a:t>&lt;</a:t>
            </a:r>
            <a:r>
              <a:rPr lang="ko-KR" altLang="en-US" sz="1100" b="1" dirty="0">
                <a:solidFill>
                  <a:schemeClr val="tx1">
                    <a:lumMod val="85000"/>
                    <a:lumOff val="15000"/>
                  </a:schemeClr>
                </a:solidFill>
                <a:hlinkClick r:id="rId3"/>
              </a:rPr>
              <a:t>참고사항</a:t>
            </a:r>
            <a:r>
              <a:rPr lang="en-US" altLang="ko-KR" sz="1100" b="1" dirty="0">
                <a:solidFill>
                  <a:schemeClr val="tx1">
                    <a:lumMod val="85000"/>
                    <a:lumOff val="15000"/>
                  </a:schemeClr>
                </a:solidFill>
                <a:hlinkClick r:id="rId3"/>
              </a:rPr>
              <a:t>&gt;</a:t>
            </a:r>
          </a:p>
          <a:p>
            <a:endParaRPr lang="en-US" altLang="ko-KR" sz="1000" b="1" dirty="0">
              <a:hlinkClick r:id="rId3"/>
            </a:endParaRPr>
          </a:p>
          <a:p>
            <a:r>
              <a:rPr lang="ko-KR" altLang="en-US" sz="1000" b="1" dirty="0">
                <a:hlinkClick r:id="rId3"/>
              </a:rPr>
              <a:t>http://apis.map.daum.net/</a:t>
            </a:r>
            <a:endParaRPr lang="en-US" altLang="ko-KR" sz="1000" b="1" dirty="0"/>
          </a:p>
          <a:p>
            <a:r>
              <a:rPr lang="en-US" altLang="ko-KR" sz="1000" b="1" dirty="0"/>
              <a:t>Daum </a:t>
            </a:r>
            <a:r>
              <a:rPr lang="ko-KR" altLang="en-US" sz="1000" b="1" dirty="0"/>
              <a:t>지도 </a:t>
            </a:r>
            <a:r>
              <a:rPr lang="en-US" altLang="ko-KR" sz="1000" b="1" dirty="0"/>
              <a:t>api </a:t>
            </a:r>
            <a:r>
              <a:rPr lang="ko-KR" altLang="en-US" sz="1000" b="1" dirty="0"/>
              <a:t>사용</a:t>
            </a:r>
            <a:endParaRPr lang="en-US" altLang="ko-KR" sz="1000" b="1" dirty="0"/>
          </a:p>
          <a:p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ko-KR" altLang="en-US" sz="1000" b="1" dirty="0"/>
              <a:t>절반은 일반 </a:t>
            </a:r>
            <a:r>
              <a:rPr lang="en-US" altLang="ko-KR" sz="1000" b="1" dirty="0"/>
              <a:t>Grid, </a:t>
            </a:r>
            <a:r>
              <a:rPr lang="ko-KR" altLang="en-US" sz="1000" b="1" dirty="0"/>
              <a:t>절반은 </a:t>
            </a:r>
            <a:r>
              <a:rPr lang="en-US" altLang="ko-KR" sz="1000" b="1" dirty="0"/>
              <a:t>Map API </a:t>
            </a:r>
            <a:r>
              <a:rPr lang="ko-KR" altLang="en-US" sz="1000" b="1" dirty="0"/>
              <a:t>이용</a:t>
            </a:r>
            <a:endParaRPr lang="en-US" altLang="ko-KR" sz="1000" b="1" dirty="0"/>
          </a:p>
          <a:p>
            <a:pPr marL="171450" indent="-171450">
              <a:buFontTx/>
              <a:buChar char="-"/>
            </a:pPr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ko-KR" altLang="en-US" sz="1000" b="1" dirty="0" err="1"/>
              <a:t>방종류</a:t>
            </a:r>
            <a:r>
              <a:rPr lang="en-US" altLang="ko-KR" sz="1000" b="1" dirty="0"/>
              <a:t>(</a:t>
            </a:r>
            <a:r>
              <a:rPr lang="ko-KR" altLang="en-US" sz="1000" b="1" dirty="0"/>
              <a:t>타입</a:t>
            </a:r>
            <a:r>
              <a:rPr lang="en-US" altLang="ko-KR" sz="1000" b="1" dirty="0"/>
              <a:t>)</a:t>
            </a:r>
            <a:r>
              <a:rPr lang="ko-KR" altLang="en-US" sz="1000" b="1" dirty="0"/>
              <a:t>에 따라 색깔이 다르면 좋을 것 같다</a:t>
            </a:r>
            <a:r>
              <a:rPr lang="en-US" altLang="ko-KR" sz="1000" b="1" dirty="0"/>
              <a:t>.</a:t>
            </a:r>
            <a:r>
              <a:rPr lang="ko-KR" altLang="en-US" sz="1000" b="1" dirty="0"/>
              <a:t> </a:t>
            </a:r>
            <a:endParaRPr lang="en-US" altLang="ko-KR" sz="1000" b="1" dirty="0"/>
          </a:p>
          <a:p>
            <a:pPr marL="171450" indent="-171450">
              <a:buFontTx/>
              <a:buChar char="-"/>
            </a:pPr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ko-KR" altLang="en-US" sz="1000" b="1" dirty="0"/>
              <a:t>공감</a:t>
            </a:r>
            <a:r>
              <a:rPr lang="en-US" altLang="ko-KR" sz="1000" b="1" dirty="0"/>
              <a:t>(like), </a:t>
            </a:r>
            <a:r>
              <a:rPr lang="ko-KR" altLang="en-US" sz="1000" b="1" dirty="0" err="1"/>
              <a:t>비공감</a:t>
            </a:r>
            <a:r>
              <a:rPr lang="en-US" altLang="ko-KR" sz="1000" b="1" dirty="0"/>
              <a:t>(unlike)</a:t>
            </a:r>
          </a:p>
          <a:p>
            <a:pPr marL="171450" indent="-171450">
              <a:buFontTx/>
              <a:buChar char="-"/>
            </a:pPr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en-US" altLang="ko-KR" sz="1000" b="1" dirty="0"/>
              <a:t>“</a:t>
            </a:r>
            <a:r>
              <a:rPr lang="ko-KR" altLang="en-US" sz="1000" b="1" dirty="0"/>
              <a:t>제목</a:t>
            </a:r>
            <a:r>
              <a:rPr lang="en-US" altLang="ko-KR" sz="1000" b="1" dirty="0"/>
              <a:t>”</a:t>
            </a:r>
            <a:r>
              <a:rPr lang="ko-KR" altLang="en-US" sz="1000" b="1" dirty="0"/>
              <a:t>은 있으면 보여주고</a:t>
            </a:r>
            <a:r>
              <a:rPr lang="en-US" altLang="ko-KR" sz="1000" b="1" dirty="0"/>
              <a:t>, </a:t>
            </a:r>
            <a:r>
              <a:rPr lang="ko-KR" altLang="en-US" sz="1000" b="1" dirty="0"/>
              <a:t>없으면 안보여주기</a:t>
            </a:r>
            <a:endParaRPr lang="en-US" altLang="ko-KR" sz="1000" b="1" dirty="0"/>
          </a:p>
          <a:p>
            <a:pPr marL="171450" indent="-171450">
              <a:buFontTx/>
              <a:buChar char="-"/>
            </a:pPr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ko-KR" altLang="en-US" sz="1000" b="1" dirty="0" err="1"/>
              <a:t>썸네일</a:t>
            </a:r>
            <a:r>
              <a:rPr lang="ko-KR" altLang="en-US" sz="1000" b="1" dirty="0"/>
              <a:t> 이미지를 세로로 긴 이미지를 보여주면 어떨까</a:t>
            </a:r>
            <a:r>
              <a:rPr lang="en-US" altLang="ko-KR" sz="1000" b="1" dirty="0"/>
              <a:t>??</a:t>
            </a:r>
          </a:p>
          <a:p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ko-KR" altLang="en-US" sz="1000" b="1" dirty="0"/>
              <a:t>방 종류 </a:t>
            </a:r>
            <a:r>
              <a:rPr lang="en-US" altLang="ko-KR" sz="1000" b="1" dirty="0"/>
              <a:t>: </a:t>
            </a:r>
            <a:r>
              <a:rPr lang="ko-KR" altLang="en-US" sz="1000" b="1" dirty="0"/>
              <a:t>원룸</a:t>
            </a:r>
            <a:r>
              <a:rPr lang="en-US" altLang="ko-KR" sz="1000" b="1" dirty="0"/>
              <a:t>, </a:t>
            </a:r>
            <a:r>
              <a:rPr lang="ko-KR" altLang="en-US" sz="1000" b="1" dirty="0" err="1"/>
              <a:t>투룸</a:t>
            </a:r>
            <a:r>
              <a:rPr lang="en-US" altLang="ko-KR" sz="1000" b="1" dirty="0"/>
              <a:t>, </a:t>
            </a:r>
            <a:r>
              <a:rPr lang="ko-KR" altLang="en-US" sz="1000" b="1" dirty="0" err="1"/>
              <a:t>쓰리룸</a:t>
            </a:r>
            <a:r>
              <a:rPr lang="en-US" altLang="ko-KR" sz="1000" b="1" dirty="0"/>
              <a:t>, </a:t>
            </a:r>
            <a:r>
              <a:rPr lang="ko-KR" altLang="en-US" sz="1000" b="1" dirty="0"/>
              <a:t>오피스텔</a:t>
            </a:r>
            <a:r>
              <a:rPr lang="en-US" altLang="ko-KR" sz="1000" b="1" dirty="0"/>
              <a:t>, </a:t>
            </a:r>
            <a:r>
              <a:rPr lang="ko-KR" altLang="en-US" sz="1000" b="1" dirty="0"/>
              <a:t>아파트</a:t>
            </a:r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ko-KR" altLang="en-US" sz="1000" b="1" dirty="0"/>
              <a:t>보증금 가격 </a:t>
            </a:r>
            <a:r>
              <a:rPr lang="en-US" altLang="ko-KR" sz="1000" b="1" dirty="0"/>
              <a:t>: “</a:t>
            </a:r>
            <a:r>
              <a:rPr lang="ko-KR" altLang="en-US" sz="1000" b="1" dirty="0"/>
              <a:t>만원</a:t>
            </a:r>
            <a:r>
              <a:rPr lang="en-US" altLang="ko-KR" sz="1000" b="1" dirty="0"/>
              <a:t>＂</a:t>
            </a:r>
            <a:r>
              <a:rPr lang="ko-KR" altLang="en-US" sz="1000" b="1" dirty="0"/>
              <a:t>단위</a:t>
            </a:r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ko-KR" altLang="en-US" sz="1000" b="1" dirty="0"/>
              <a:t>월세 </a:t>
            </a:r>
            <a:r>
              <a:rPr lang="en-US" altLang="ko-KR" sz="1000" b="1" dirty="0"/>
              <a:t>: “</a:t>
            </a:r>
            <a:r>
              <a:rPr lang="ko-KR" altLang="en-US" sz="1000" b="1" dirty="0"/>
              <a:t>만원</a:t>
            </a:r>
            <a:r>
              <a:rPr lang="en-US" altLang="ko-KR" sz="1000" b="1" dirty="0"/>
              <a:t>＂</a:t>
            </a:r>
            <a:r>
              <a:rPr lang="ko-KR" altLang="en-US" sz="1000" b="1" dirty="0"/>
              <a:t>단위</a:t>
            </a:r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ko-KR" altLang="en-US" sz="1000" b="1" dirty="0"/>
              <a:t>추가옵션 </a:t>
            </a:r>
            <a:r>
              <a:rPr lang="en-US" altLang="ko-KR" sz="1000" b="1" dirty="0"/>
              <a:t>: </a:t>
            </a:r>
            <a:r>
              <a:rPr lang="ko-KR" altLang="en-US" sz="1000" b="1" dirty="0"/>
              <a:t>도시가스</a:t>
            </a:r>
            <a:r>
              <a:rPr lang="en-US" altLang="ko-KR" sz="1000" b="1" dirty="0"/>
              <a:t>, </a:t>
            </a:r>
            <a:r>
              <a:rPr lang="ko-KR" altLang="en-US" sz="1000" b="1" dirty="0"/>
              <a:t>심야전기</a:t>
            </a:r>
            <a:r>
              <a:rPr lang="en-US" altLang="ko-KR" sz="1000" b="1" dirty="0"/>
              <a:t>,</a:t>
            </a:r>
            <a:r>
              <a:rPr lang="ko-KR" altLang="en-US" sz="1000" b="1" dirty="0"/>
              <a:t>단기임대</a:t>
            </a:r>
            <a:r>
              <a:rPr lang="en-US" altLang="ko-KR" sz="1000" b="1" dirty="0"/>
              <a:t>, </a:t>
            </a:r>
            <a:r>
              <a:rPr lang="ko-KR" altLang="en-US" sz="1000" b="1" dirty="0" err="1"/>
              <a:t>반지하</a:t>
            </a:r>
            <a:r>
              <a:rPr lang="en-US" altLang="ko-KR" sz="1000" b="1" dirty="0"/>
              <a:t>, 1~3</a:t>
            </a:r>
            <a:r>
              <a:rPr lang="ko-KR" altLang="en-US" sz="1000" b="1" dirty="0"/>
              <a:t>층</a:t>
            </a:r>
            <a:r>
              <a:rPr lang="en-US" altLang="ko-KR" sz="1000" b="1" dirty="0"/>
              <a:t>, 4</a:t>
            </a:r>
            <a:r>
              <a:rPr lang="ko-KR" altLang="en-US" sz="1000" b="1" dirty="0" err="1"/>
              <a:t>층이상</a:t>
            </a:r>
            <a:endParaRPr lang="en-US" altLang="ko-KR" sz="1000" b="1" dirty="0"/>
          </a:p>
          <a:p>
            <a:pPr marL="171450" indent="-171450">
              <a:buFontTx/>
              <a:buChar char="-"/>
            </a:pPr>
            <a:endParaRPr lang="en-US" altLang="ko-KR" sz="1000" b="1" dirty="0"/>
          </a:p>
          <a:p>
            <a:r>
              <a:rPr lang="en-US" altLang="ko-KR" sz="1000" b="1" dirty="0"/>
              <a:t>“</a:t>
            </a:r>
            <a:r>
              <a:rPr lang="ko-KR" altLang="en-US" sz="1000" b="1" dirty="0" err="1"/>
              <a:t>클릭시</a:t>
            </a:r>
            <a:r>
              <a:rPr lang="ko-KR" altLang="en-US" sz="1000" b="1" dirty="0"/>
              <a:t> </a:t>
            </a:r>
            <a:r>
              <a:rPr lang="ko-KR" altLang="en-US" sz="1000" b="1" dirty="0" err="1"/>
              <a:t>새창을</a:t>
            </a:r>
            <a:r>
              <a:rPr lang="ko-KR" altLang="en-US" sz="1000" b="1" dirty="0"/>
              <a:t> 띄워서 상세보기 페이지로 이동</a:t>
            </a:r>
            <a:r>
              <a:rPr lang="en-US" altLang="ko-KR" sz="1000" b="1" dirty="0"/>
              <a:t>＂</a:t>
            </a:r>
          </a:p>
          <a:p>
            <a:pPr marL="171450" indent="-171450">
              <a:buFontTx/>
              <a:buChar char="-"/>
            </a:pPr>
            <a:endParaRPr lang="en-US" altLang="ko-KR" sz="1000" b="1" dirty="0"/>
          </a:p>
          <a:p>
            <a:pPr marL="171450" indent="-171450">
              <a:buFontTx/>
              <a:buChar char="-"/>
            </a:pPr>
            <a:endParaRPr lang="en-US" altLang="ko-KR" sz="1000" b="1" dirty="0"/>
          </a:p>
        </p:txBody>
      </p:sp>
      <p:pic>
        <p:nvPicPr>
          <p:cNvPr id="43" name="그림 4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536" y="1699554"/>
            <a:ext cx="3803830" cy="308644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5"/>
          <a:srcRect b="78197"/>
          <a:stretch/>
        </p:blipFill>
        <p:spPr>
          <a:xfrm>
            <a:off x="4125649" y="1631149"/>
            <a:ext cx="2247900" cy="1158822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36960" y="2527587"/>
            <a:ext cx="2236589" cy="262356"/>
          </a:xfrm>
          <a:prstGeom prst="rect">
            <a:avLst/>
          </a:prstGeom>
        </p:spPr>
      </p:pic>
      <p:cxnSp>
        <p:nvCxnSpPr>
          <p:cNvPr id="26" name="직선 화살표 연결선 25"/>
          <p:cNvCxnSpPr>
            <a:stCxn id="14" idx="0"/>
            <a:endCxn id="27" idx="1"/>
          </p:cNvCxnSpPr>
          <p:nvPr/>
        </p:nvCxnSpPr>
        <p:spPr>
          <a:xfrm flipV="1">
            <a:off x="5249599" y="373613"/>
            <a:ext cx="1679920" cy="12575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/>
          <p:cNvCxnSpPr/>
          <p:nvPr/>
        </p:nvCxnSpPr>
        <p:spPr>
          <a:xfrm>
            <a:off x="2546363" y="6397803"/>
            <a:ext cx="1345970" cy="4797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/>
          <p:cNvSpPr txBox="1"/>
          <p:nvPr/>
        </p:nvSpPr>
        <p:spPr>
          <a:xfrm>
            <a:off x="3851576" y="6698879"/>
            <a:ext cx="41596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Infinite scroll </a:t>
            </a:r>
            <a:r>
              <a:rPr lang="ko-KR" altLang="en-US" dirty="0"/>
              <a:t>사용하기</a:t>
            </a:r>
          </a:p>
        </p:txBody>
      </p:sp>
      <p:grpSp>
        <p:nvGrpSpPr>
          <p:cNvPr id="104" name="그룹 103"/>
          <p:cNvGrpSpPr/>
          <p:nvPr/>
        </p:nvGrpSpPr>
        <p:grpSpPr>
          <a:xfrm>
            <a:off x="453420" y="872160"/>
            <a:ext cx="9432378" cy="755468"/>
            <a:chOff x="-331583" y="807409"/>
            <a:chExt cx="11048999" cy="884947"/>
          </a:xfrm>
        </p:grpSpPr>
        <p:pic>
          <p:nvPicPr>
            <p:cNvPr id="105" name="그림 104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-331583" y="807409"/>
              <a:ext cx="11048999" cy="476250"/>
            </a:xfrm>
            <a:prstGeom prst="rect">
              <a:avLst/>
            </a:prstGeom>
          </p:spPr>
        </p:pic>
        <p:sp>
          <p:nvSpPr>
            <p:cNvPr id="106" name="모서리가 둥근 직사각형 105"/>
            <p:cNvSpPr/>
            <p:nvPr/>
          </p:nvSpPr>
          <p:spPr>
            <a:xfrm>
              <a:off x="4406264" y="882985"/>
              <a:ext cx="1573306" cy="313506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방 정보</a:t>
              </a:r>
            </a:p>
          </p:txBody>
        </p:sp>
        <p:pic>
          <p:nvPicPr>
            <p:cNvPr id="107" name="그림 106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-331583" y="1292306"/>
              <a:ext cx="11048999" cy="400050"/>
            </a:xfrm>
            <a:prstGeom prst="rect">
              <a:avLst/>
            </a:prstGeom>
          </p:spPr>
        </p:pic>
        <p:grpSp>
          <p:nvGrpSpPr>
            <p:cNvPr id="109" name="그룹 108"/>
            <p:cNvGrpSpPr/>
            <p:nvPr/>
          </p:nvGrpSpPr>
          <p:grpSpPr>
            <a:xfrm>
              <a:off x="2420238" y="1337431"/>
              <a:ext cx="5545356" cy="352484"/>
              <a:chOff x="3223252" y="1310061"/>
              <a:chExt cx="5545356" cy="352484"/>
            </a:xfrm>
          </p:grpSpPr>
          <p:pic>
            <p:nvPicPr>
              <p:cNvPr id="111" name="그림 110"/>
              <p:cNvPicPr>
                <a:picLocks noChangeAspect="1"/>
              </p:cNvPicPr>
              <p:nvPr/>
            </p:nvPicPr>
            <p:blipFill rotWithShape="1">
              <a:blip r:embed="rId9"/>
              <a:srcRect r="91590" b="-16"/>
              <a:stretch/>
            </p:blipFill>
            <p:spPr>
              <a:xfrm>
                <a:off x="3223252" y="1310061"/>
                <a:ext cx="783484" cy="352484"/>
              </a:xfrm>
              <a:prstGeom prst="rect">
                <a:avLst/>
              </a:prstGeom>
            </p:spPr>
          </p:pic>
          <p:pic>
            <p:nvPicPr>
              <p:cNvPr id="112" name="그림 111"/>
              <p:cNvPicPr>
                <a:picLocks noChangeAspect="1"/>
              </p:cNvPicPr>
              <p:nvPr/>
            </p:nvPicPr>
            <p:blipFill rotWithShape="1">
              <a:blip r:embed="rId9"/>
              <a:srcRect l="18745" t="4764" r="30137" b="4268"/>
              <a:stretch/>
            </p:blipFill>
            <p:spPr>
              <a:xfrm>
                <a:off x="4006736" y="1330336"/>
                <a:ext cx="4761872" cy="320594"/>
              </a:xfrm>
              <a:prstGeom prst="rect">
                <a:avLst/>
              </a:prstGeom>
            </p:spPr>
          </p:pic>
        </p:grpSp>
      </p:grpSp>
      <p:pic>
        <p:nvPicPr>
          <p:cNvPr id="79" name="그림 7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313" y="2228888"/>
            <a:ext cx="1867883" cy="1689450"/>
          </a:xfrm>
          <a:prstGeom prst="rect">
            <a:avLst/>
          </a:prstGeom>
        </p:spPr>
      </p:pic>
      <p:grpSp>
        <p:nvGrpSpPr>
          <p:cNvPr id="88" name="그룹 87"/>
          <p:cNvGrpSpPr/>
          <p:nvPr/>
        </p:nvGrpSpPr>
        <p:grpSpPr>
          <a:xfrm>
            <a:off x="521084" y="3344213"/>
            <a:ext cx="1548121" cy="558127"/>
            <a:chOff x="471005" y="2714625"/>
            <a:chExt cx="2877033" cy="437500"/>
          </a:xfrm>
        </p:grpSpPr>
        <p:sp>
          <p:nvSpPr>
            <p:cNvPr id="89" name="직사각형 88"/>
            <p:cNvSpPr/>
            <p:nvPr/>
          </p:nvSpPr>
          <p:spPr>
            <a:xfrm>
              <a:off x="471005" y="2714625"/>
              <a:ext cx="2877033" cy="16668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dirty="0"/>
                <a:t>주소</a:t>
              </a:r>
            </a:p>
          </p:txBody>
        </p:sp>
        <p:sp>
          <p:nvSpPr>
            <p:cNvPr id="91" name="직사각형 90"/>
            <p:cNvSpPr/>
            <p:nvPr/>
          </p:nvSpPr>
          <p:spPr>
            <a:xfrm>
              <a:off x="486766" y="2916610"/>
              <a:ext cx="821910" cy="119497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err="1"/>
                <a:t>방종류</a:t>
              </a:r>
              <a:endParaRPr lang="ko-KR" altLang="en-US" sz="500" dirty="0"/>
            </a:p>
          </p:txBody>
        </p:sp>
        <p:sp>
          <p:nvSpPr>
            <p:cNvPr id="92" name="직사각형 91"/>
            <p:cNvSpPr/>
            <p:nvPr/>
          </p:nvSpPr>
          <p:spPr>
            <a:xfrm>
              <a:off x="1314270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/>
                <a:t>보증금</a:t>
              </a:r>
              <a:endParaRPr lang="ko-KR" altLang="en-US" sz="500" dirty="0"/>
            </a:p>
          </p:txBody>
        </p:sp>
        <p:sp>
          <p:nvSpPr>
            <p:cNvPr id="93" name="직사각형 92"/>
            <p:cNvSpPr/>
            <p:nvPr/>
          </p:nvSpPr>
          <p:spPr>
            <a:xfrm>
              <a:off x="2095664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/>
                <a:t>월세</a:t>
              </a:r>
            </a:p>
          </p:txBody>
        </p:sp>
        <p:sp>
          <p:nvSpPr>
            <p:cNvPr id="94" name="직사각형 93"/>
            <p:cNvSpPr/>
            <p:nvPr/>
          </p:nvSpPr>
          <p:spPr>
            <a:xfrm>
              <a:off x="525940" y="3083783"/>
              <a:ext cx="615373" cy="683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97" name="모서리가 둥근 직사각형 96"/>
          <p:cNvSpPr/>
          <p:nvPr/>
        </p:nvSpPr>
        <p:spPr>
          <a:xfrm>
            <a:off x="502384" y="3106855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/>
              <a:t>제목</a:t>
            </a:r>
          </a:p>
        </p:txBody>
      </p:sp>
      <p:sp>
        <p:nvSpPr>
          <p:cNvPr id="98" name="모서리가 둥근 직사각형 97"/>
          <p:cNvSpPr/>
          <p:nvPr/>
        </p:nvSpPr>
        <p:spPr>
          <a:xfrm>
            <a:off x="754915" y="2554527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/>
              <a:t>썸네일</a:t>
            </a:r>
            <a:r>
              <a:rPr lang="ko-KR" altLang="en-US" sz="800" dirty="0"/>
              <a:t> 이미지</a:t>
            </a:r>
          </a:p>
        </p:txBody>
      </p:sp>
      <p:pic>
        <p:nvPicPr>
          <p:cNvPr id="99" name="그림 9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5361" y="2222710"/>
            <a:ext cx="1867883" cy="1689450"/>
          </a:xfrm>
          <a:prstGeom prst="rect">
            <a:avLst/>
          </a:prstGeom>
        </p:spPr>
      </p:pic>
      <p:grpSp>
        <p:nvGrpSpPr>
          <p:cNvPr id="100" name="그룹 99"/>
          <p:cNvGrpSpPr/>
          <p:nvPr/>
        </p:nvGrpSpPr>
        <p:grpSpPr>
          <a:xfrm>
            <a:off x="2503200" y="3377968"/>
            <a:ext cx="1548121" cy="558127"/>
            <a:chOff x="471005" y="2714625"/>
            <a:chExt cx="2877033" cy="437500"/>
          </a:xfrm>
        </p:grpSpPr>
        <p:sp>
          <p:nvSpPr>
            <p:cNvPr id="101" name="직사각형 100"/>
            <p:cNvSpPr/>
            <p:nvPr/>
          </p:nvSpPr>
          <p:spPr>
            <a:xfrm>
              <a:off x="471005" y="2714625"/>
              <a:ext cx="2877033" cy="16668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dirty="0"/>
                <a:t>주소</a:t>
              </a:r>
            </a:p>
          </p:txBody>
        </p:sp>
        <p:sp>
          <p:nvSpPr>
            <p:cNvPr id="102" name="직사각형 101"/>
            <p:cNvSpPr/>
            <p:nvPr/>
          </p:nvSpPr>
          <p:spPr>
            <a:xfrm>
              <a:off x="486766" y="2916610"/>
              <a:ext cx="821910" cy="11949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err="1"/>
                <a:t>방종류</a:t>
              </a:r>
              <a:endParaRPr lang="ko-KR" altLang="en-US" sz="500" dirty="0"/>
            </a:p>
          </p:txBody>
        </p:sp>
        <p:sp>
          <p:nvSpPr>
            <p:cNvPr id="103" name="직사각형 102"/>
            <p:cNvSpPr/>
            <p:nvPr/>
          </p:nvSpPr>
          <p:spPr>
            <a:xfrm>
              <a:off x="1314270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/>
                <a:t>보증금</a:t>
              </a:r>
              <a:endParaRPr lang="ko-KR" altLang="en-US" sz="500" dirty="0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2095664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/>
                <a:t>월세</a:t>
              </a:r>
            </a:p>
          </p:txBody>
        </p:sp>
        <p:sp>
          <p:nvSpPr>
            <p:cNvPr id="113" name="직사각형 112"/>
            <p:cNvSpPr/>
            <p:nvPr/>
          </p:nvSpPr>
          <p:spPr>
            <a:xfrm>
              <a:off x="525940" y="3083783"/>
              <a:ext cx="615373" cy="683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114" name="모서리가 둥근 직사각형 113"/>
          <p:cNvSpPr/>
          <p:nvPr/>
        </p:nvSpPr>
        <p:spPr>
          <a:xfrm>
            <a:off x="2484500" y="3140610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/>
              <a:t>제목</a:t>
            </a:r>
          </a:p>
        </p:txBody>
      </p:sp>
      <p:pic>
        <p:nvPicPr>
          <p:cNvPr id="139" name="그림 13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336" y="4275543"/>
            <a:ext cx="1867883" cy="1689450"/>
          </a:xfrm>
          <a:prstGeom prst="rect">
            <a:avLst/>
          </a:prstGeom>
        </p:spPr>
      </p:pic>
      <p:grpSp>
        <p:nvGrpSpPr>
          <p:cNvPr id="140" name="그룹 139"/>
          <p:cNvGrpSpPr/>
          <p:nvPr/>
        </p:nvGrpSpPr>
        <p:grpSpPr>
          <a:xfrm>
            <a:off x="519854" y="5395141"/>
            <a:ext cx="1548121" cy="558127"/>
            <a:chOff x="471005" y="2714625"/>
            <a:chExt cx="2877033" cy="437500"/>
          </a:xfrm>
        </p:grpSpPr>
        <p:sp>
          <p:nvSpPr>
            <p:cNvPr id="141" name="직사각형 140"/>
            <p:cNvSpPr/>
            <p:nvPr/>
          </p:nvSpPr>
          <p:spPr>
            <a:xfrm>
              <a:off x="471005" y="2714625"/>
              <a:ext cx="2877033" cy="16668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dirty="0"/>
                <a:t>주소</a:t>
              </a:r>
            </a:p>
          </p:txBody>
        </p:sp>
        <p:sp>
          <p:nvSpPr>
            <p:cNvPr id="142" name="직사각형 141"/>
            <p:cNvSpPr/>
            <p:nvPr/>
          </p:nvSpPr>
          <p:spPr>
            <a:xfrm>
              <a:off x="486766" y="2916610"/>
              <a:ext cx="821910" cy="11949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err="1"/>
                <a:t>방종류</a:t>
              </a:r>
              <a:endParaRPr lang="ko-KR" altLang="en-US" sz="500" dirty="0"/>
            </a:p>
          </p:txBody>
        </p:sp>
        <p:sp>
          <p:nvSpPr>
            <p:cNvPr id="143" name="직사각형 142"/>
            <p:cNvSpPr/>
            <p:nvPr/>
          </p:nvSpPr>
          <p:spPr>
            <a:xfrm>
              <a:off x="1314270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/>
                <a:t>보증금</a:t>
              </a:r>
              <a:endParaRPr lang="ko-KR" altLang="en-US" sz="500" dirty="0"/>
            </a:p>
          </p:txBody>
        </p:sp>
        <p:sp>
          <p:nvSpPr>
            <p:cNvPr id="144" name="직사각형 143"/>
            <p:cNvSpPr/>
            <p:nvPr/>
          </p:nvSpPr>
          <p:spPr>
            <a:xfrm>
              <a:off x="2095664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/>
                <a:t>월세</a:t>
              </a:r>
            </a:p>
          </p:txBody>
        </p:sp>
        <p:sp>
          <p:nvSpPr>
            <p:cNvPr id="145" name="직사각형 144"/>
            <p:cNvSpPr/>
            <p:nvPr/>
          </p:nvSpPr>
          <p:spPr>
            <a:xfrm>
              <a:off x="525940" y="3083783"/>
              <a:ext cx="615373" cy="683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146" name="모서리가 둥근 직사각형 145"/>
          <p:cNvSpPr/>
          <p:nvPr/>
        </p:nvSpPr>
        <p:spPr>
          <a:xfrm>
            <a:off x="501154" y="5157783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/>
              <a:t>제목</a:t>
            </a:r>
          </a:p>
        </p:txBody>
      </p:sp>
      <p:sp>
        <p:nvSpPr>
          <p:cNvPr id="147" name="모서리가 둥근 직사각형 146"/>
          <p:cNvSpPr/>
          <p:nvPr/>
        </p:nvSpPr>
        <p:spPr>
          <a:xfrm>
            <a:off x="753685" y="4605455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/>
              <a:t>썸네일</a:t>
            </a:r>
            <a:r>
              <a:rPr lang="ko-KR" altLang="en-US" sz="800" dirty="0"/>
              <a:t> 이미지</a:t>
            </a:r>
          </a:p>
        </p:txBody>
      </p:sp>
      <p:pic>
        <p:nvPicPr>
          <p:cNvPr id="148" name="그림 14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285" y="4275543"/>
            <a:ext cx="1867883" cy="1689450"/>
          </a:xfrm>
          <a:prstGeom prst="rect">
            <a:avLst/>
          </a:prstGeom>
        </p:spPr>
      </p:pic>
      <p:grpSp>
        <p:nvGrpSpPr>
          <p:cNvPr id="149" name="그룹 148"/>
          <p:cNvGrpSpPr/>
          <p:nvPr/>
        </p:nvGrpSpPr>
        <p:grpSpPr>
          <a:xfrm>
            <a:off x="2516803" y="5395141"/>
            <a:ext cx="1548121" cy="558127"/>
            <a:chOff x="471005" y="2714625"/>
            <a:chExt cx="2877033" cy="437500"/>
          </a:xfrm>
        </p:grpSpPr>
        <p:sp>
          <p:nvSpPr>
            <p:cNvPr id="150" name="직사각형 149"/>
            <p:cNvSpPr/>
            <p:nvPr/>
          </p:nvSpPr>
          <p:spPr>
            <a:xfrm>
              <a:off x="471005" y="2714625"/>
              <a:ext cx="2877033" cy="16668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dirty="0"/>
                <a:t>주소</a:t>
              </a:r>
            </a:p>
          </p:txBody>
        </p:sp>
        <p:sp>
          <p:nvSpPr>
            <p:cNvPr id="151" name="직사각형 150"/>
            <p:cNvSpPr/>
            <p:nvPr/>
          </p:nvSpPr>
          <p:spPr>
            <a:xfrm>
              <a:off x="486766" y="2916610"/>
              <a:ext cx="821910" cy="119497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err="1"/>
                <a:t>방종류</a:t>
              </a:r>
              <a:endParaRPr lang="ko-KR" altLang="en-US" sz="500" dirty="0"/>
            </a:p>
          </p:txBody>
        </p:sp>
        <p:sp>
          <p:nvSpPr>
            <p:cNvPr id="152" name="직사각형 151"/>
            <p:cNvSpPr/>
            <p:nvPr/>
          </p:nvSpPr>
          <p:spPr>
            <a:xfrm>
              <a:off x="1314270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/>
                <a:t>보증금</a:t>
              </a:r>
              <a:endParaRPr lang="ko-KR" altLang="en-US" sz="500" dirty="0"/>
            </a:p>
          </p:txBody>
        </p:sp>
        <p:sp>
          <p:nvSpPr>
            <p:cNvPr id="153" name="직사각형 152"/>
            <p:cNvSpPr/>
            <p:nvPr/>
          </p:nvSpPr>
          <p:spPr>
            <a:xfrm>
              <a:off x="2095664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/>
                <a:t>월세</a:t>
              </a:r>
            </a:p>
          </p:txBody>
        </p:sp>
        <p:sp>
          <p:nvSpPr>
            <p:cNvPr id="154" name="직사각형 153"/>
            <p:cNvSpPr/>
            <p:nvPr/>
          </p:nvSpPr>
          <p:spPr>
            <a:xfrm>
              <a:off x="525940" y="3083783"/>
              <a:ext cx="615373" cy="683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155" name="모서리가 둥근 직사각형 154"/>
          <p:cNvSpPr/>
          <p:nvPr/>
        </p:nvSpPr>
        <p:spPr>
          <a:xfrm>
            <a:off x="2498103" y="5157783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/>
              <a:t>제목</a:t>
            </a:r>
          </a:p>
        </p:txBody>
      </p:sp>
      <p:sp>
        <p:nvSpPr>
          <p:cNvPr id="156" name="모서리가 둥근 직사각형 155"/>
          <p:cNvSpPr/>
          <p:nvPr/>
        </p:nvSpPr>
        <p:spPr>
          <a:xfrm>
            <a:off x="2750634" y="4605455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/>
              <a:t>썸네일</a:t>
            </a:r>
            <a:r>
              <a:rPr lang="ko-KR" altLang="en-US" sz="800" dirty="0"/>
              <a:t> 이미지</a:t>
            </a:r>
          </a:p>
        </p:txBody>
      </p:sp>
      <p:sp>
        <p:nvSpPr>
          <p:cNvPr id="157" name="모서리가 둥근 직사각형 156"/>
          <p:cNvSpPr/>
          <p:nvPr/>
        </p:nvSpPr>
        <p:spPr>
          <a:xfrm>
            <a:off x="2672102" y="2527587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/>
              <a:t>썸네일</a:t>
            </a:r>
            <a:r>
              <a:rPr lang="ko-KR" altLang="en-US" sz="800" dirty="0"/>
              <a:t> 이미지</a:t>
            </a:r>
          </a:p>
        </p:txBody>
      </p:sp>
      <p:sp>
        <p:nvSpPr>
          <p:cNvPr id="158" name="타원 157"/>
          <p:cNvSpPr/>
          <p:nvPr/>
        </p:nvSpPr>
        <p:spPr>
          <a:xfrm>
            <a:off x="1968182" y="3557302"/>
            <a:ext cx="448853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30</a:t>
            </a:r>
            <a:endParaRPr lang="ko-KR" altLang="en-US" sz="800" b="1" dirty="0"/>
          </a:p>
        </p:txBody>
      </p:sp>
      <p:pic>
        <p:nvPicPr>
          <p:cNvPr id="159" name="그림 158"/>
          <p:cNvPicPr>
            <a:picLocks noChangeAspect="1"/>
          </p:cNvPicPr>
          <p:nvPr/>
        </p:nvPicPr>
        <p:blipFill rotWithShape="1">
          <a:blip r:embed="rId11"/>
          <a:srcRect r="45924" b="14153"/>
          <a:stretch/>
        </p:blipFill>
        <p:spPr>
          <a:xfrm>
            <a:off x="1779837" y="3605300"/>
            <a:ext cx="272986" cy="179894"/>
          </a:xfrm>
          <a:prstGeom prst="rect">
            <a:avLst/>
          </a:prstGeom>
        </p:spPr>
      </p:pic>
      <p:sp>
        <p:nvSpPr>
          <p:cNvPr id="160" name="타원 159"/>
          <p:cNvSpPr/>
          <p:nvPr/>
        </p:nvSpPr>
        <p:spPr>
          <a:xfrm>
            <a:off x="3938676" y="3610024"/>
            <a:ext cx="448853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30</a:t>
            </a:r>
            <a:endParaRPr lang="ko-KR" altLang="en-US" sz="800" b="1" dirty="0"/>
          </a:p>
        </p:txBody>
      </p:sp>
      <p:pic>
        <p:nvPicPr>
          <p:cNvPr id="161" name="그림 160"/>
          <p:cNvPicPr>
            <a:picLocks noChangeAspect="1"/>
          </p:cNvPicPr>
          <p:nvPr/>
        </p:nvPicPr>
        <p:blipFill rotWithShape="1">
          <a:blip r:embed="rId11"/>
          <a:srcRect r="45924" b="14153"/>
          <a:stretch/>
        </p:blipFill>
        <p:spPr>
          <a:xfrm>
            <a:off x="3750331" y="3658022"/>
            <a:ext cx="272986" cy="179894"/>
          </a:xfrm>
          <a:prstGeom prst="rect">
            <a:avLst/>
          </a:prstGeom>
        </p:spPr>
      </p:pic>
      <p:sp>
        <p:nvSpPr>
          <p:cNvPr id="162" name="타원 161"/>
          <p:cNvSpPr/>
          <p:nvPr/>
        </p:nvSpPr>
        <p:spPr>
          <a:xfrm>
            <a:off x="1985792" y="5609533"/>
            <a:ext cx="448853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30</a:t>
            </a:r>
            <a:endParaRPr lang="ko-KR" altLang="en-US" sz="800" b="1" dirty="0"/>
          </a:p>
        </p:txBody>
      </p:sp>
      <p:pic>
        <p:nvPicPr>
          <p:cNvPr id="163" name="그림 162"/>
          <p:cNvPicPr>
            <a:picLocks noChangeAspect="1"/>
          </p:cNvPicPr>
          <p:nvPr/>
        </p:nvPicPr>
        <p:blipFill rotWithShape="1">
          <a:blip r:embed="rId11"/>
          <a:srcRect r="45924" b="14153"/>
          <a:stretch/>
        </p:blipFill>
        <p:spPr>
          <a:xfrm>
            <a:off x="1824500" y="5657756"/>
            <a:ext cx="272986" cy="179894"/>
          </a:xfrm>
          <a:prstGeom prst="rect">
            <a:avLst/>
          </a:prstGeom>
        </p:spPr>
      </p:pic>
      <p:sp>
        <p:nvSpPr>
          <p:cNvPr id="164" name="타원 163"/>
          <p:cNvSpPr/>
          <p:nvPr/>
        </p:nvSpPr>
        <p:spPr>
          <a:xfrm>
            <a:off x="3984660" y="5620896"/>
            <a:ext cx="448853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30</a:t>
            </a:r>
            <a:endParaRPr lang="ko-KR" altLang="en-US" sz="800" b="1" dirty="0"/>
          </a:p>
        </p:txBody>
      </p:sp>
      <p:pic>
        <p:nvPicPr>
          <p:cNvPr id="165" name="그림 164"/>
          <p:cNvPicPr>
            <a:picLocks noChangeAspect="1"/>
          </p:cNvPicPr>
          <p:nvPr/>
        </p:nvPicPr>
        <p:blipFill rotWithShape="1">
          <a:blip r:embed="rId11"/>
          <a:srcRect r="45924" b="14153"/>
          <a:stretch/>
        </p:blipFill>
        <p:spPr>
          <a:xfrm>
            <a:off x="3796315" y="5668894"/>
            <a:ext cx="272986" cy="179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8143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3420" y="320676"/>
            <a:ext cx="6589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방 정보관리 </a:t>
            </a:r>
            <a:r>
              <a:rPr lang="en-US" altLang="ko-KR" b="1" dirty="0"/>
              <a:t>– </a:t>
            </a:r>
            <a:r>
              <a:rPr lang="ko-KR" altLang="en-US" b="1" dirty="0"/>
              <a:t>방 정보 목록 조회</a:t>
            </a:r>
            <a:r>
              <a:rPr lang="en-US" altLang="ko-KR" b="1" dirty="0"/>
              <a:t>(1) - </a:t>
            </a:r>
            <a:r>
              <a:rPr lang="ko-KR" altLang="en-US" b="1" dirty="0"/>
              <a:t>초기기획</a:t>
            </a: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5379" y="1740346"/>
            <a:ext cx="5305289" cy="4873981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6929519" y="50447"/>
            <a:ext cx="28363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component-range-slider.html</a:t>
            </a:r>
            <a:endParaRPr lang="ko-KR" altLang="en-US" dirty="0"/>
          </a:p>
        </p:txBody>
      </p:sp>
      <p:sp>
        <p:nvSpPr>
          <p:cNvPr id="32" name="직사각형 31"/>
          <p:cNvSpPr/>
          <p:nvPr/>
        </p:nvSpPr>
        <p:spPr>
          <a:xfrm>
            <a:off x="9909105" y="99051"/>
            <a:ext cx="2224875" cy="50321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100" b="1" dirty="0">
                <a:solidFill>
                  <a:schemeClr val="tx1">
                    <a:lumMod val="85000"/>
                    <a:lumOff val="15000"/>
                  </a:schemeClr>
                </a:solidFill>
                <a:hlinkClick r:id="rId3"/>
              </a:rPr>
              <a:t>&lt;</a:t>
            </a:r>
            <a:r>
              <a:rPr lang="ko-KR" altLang="en-US" sz="1100" b="1" dirty="0">
                <a:solidFill>
                  <a:schemeClr val="tx1">
                    <a:lumMod val="85000"/>
                    <a:lumOff val="15000"/>
                  </a:schemeClr>
                </a:solidFill>
                <a:hlinkClick r:id="rId3"/>
              </a:rPr>
              <a:t>참고사항</a:t>
            </a:r>
            <a:r>
              <a:rPr lang="en-US" altLang="ko-KR" sz="1100" b="1" dirty="0">
                <a:solidFill>
                  <a:schemeClr val="tx1">
                    <a:lumMod val="85000"/>
                    <a:lumOff val="15000"/>
                  </a:schemeClr>
                </a:solidFill>
                <a:hlinkClick r:id="rId3"/>
              </a:rPr>
              <a:t>&gt;</a:t>
            </a:r>
          </a:p>
          <a:p>
            <a:endParaRPr lang="en-US" altLang="ko-KR" sz="1000" b="1" dirty="0">
              <a:hlinkClick r:id="rId3"/>
            </a:endParaRPr>
          </a:p>
          <a:p>
            <a:r>
              <a:rPr lang="ko-KR" altLang="en-US" sz="1000" b="1" dirty="0">
                <a:hlinkClick r:id="rId3"/>
              </a:rPr>
              <a:t>http://apis.map.daum.net/</a:t>
            </a:r>
            <a:endParaRPr lang="en-US" altLang="ko-KR" sz="1000" b="1" dirty="0"/>
          </a:p>
          <a:p>
            <a:r>
              <a:rPr lang="en-US" altLang="ko-KR" sz="1000" b="1" dirty="0"/>
              <a:t>Daum </a:t>
            </a:r>
            <a:r>
              <a:rPr lang="ko-KR" altLang="en-US" sz="1000" b="1" dirty="0"/>
              <a:t>지도 </a:t>
            </a:r>
            <a:r>
              <a:rPr lang="en-US" altLang="ko-KR" sz="1000" b="1" dirty="0"/>
              <a:t>api </a:t>
            </a:r>
            <a:r>
              <a:rPr lang="ko-KR" altLang="en-US" sz="1000" b="1" dirty="0"/>
              <a:t>사용</a:t>
            </a:r>
            <a:endParaRPr lang="en-US" altLang="ko-KR" sz="1000" b="1" dirty="0"/>
          </a:p>
          <a:p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ko-KR" altLang="en-US" sz="1000" b="1" dirty="0"/>
              <a:t>절반은 일반 </a:t>
            </a:r>
            <a:r>
              <a:rPr lang="en-US" altLang="ko-KR" sz="1000" b="1" dirty="0"/>
              <a:t>Grid, </a:t>
            </a:r>
            <a:r>
              <a:rPr lang="ko-KR" altLang="en-US" sz="1000" b="1" dirty="0"/>
              <a:t>절반은 </a:t>
            </a:r>
            <a:r>
              <a:rPr lang="en-US" altLang="ko-KR" sz="1000" b="1" dirty="0"/>
              <a:t>Map API </a:t>
            </a:r>
            <a:r>
              <a:rPr lang="ko-KR" altLang="en-US" sz="1000" b="1" dirty="0"/>
              <a:t>이용</a:t>
            </a:r>
            <a:endParaRPr lang="en-US" altLang="ko-KR" sz="1000" b="1" dirty="0"/>
          </a:p>
          <a:p>
            <a:pPr marL="171450" indent="-171450">
              <a:buFontTx/>
              <a:buChar char="-"/>
            </a:pPr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ko-KR" altLang="en-US" sz="1000" b="1" dirty="0" err="1"/>
              <a:t>방종류</a:t>
            </a:r>
            <a:r>
              <a:rPr lang="en-US" altLang="ko-KR" sz="1000" b="1" dirty="0"/>
              <a:t>(</a:t>
            </a:r>
            <a:r>
              <a:rPr lang="ko-KR" altLang="en-US" sz="1000" b="1" dirty="0"/>
              <a:t>타입</a:t>
            </a:r>
            <a:r>
              <a:rPr lang="en-US" altLang="ko-KR" sz="1000" b="1" dirty="0"/>
              <a:t>)</a:t>
            </a:r>
            <a:r>
              <a:rPr lang="ko-KR" altLang="en-US" sz="1000" b="1" dirty="0"/>
              <a:t>에 따라 색깔이 다르면 좋을 것 같다</a:t>
            </a:r>
            <a:r>
              <a:rPr lang="en-US" altLang="ko-KR" sz="1000" b="1" dirty="0"/>
              <a:t>.</a:t>
            </a:r>
            <a:r>
              <a:rPr lang="ko-KR" altLang="en-US" sz="1000" b="1" dirty="0"/>
              <a:t> </a:t>
            </a:r>
            <a:endParaRPr lang="en-US" altLang="ko-KR" sz="1000" b="1" dirty="0"/>
          </a:p>
          <a:p>
            <a:pPr marL="171450" indent="-171450">
              <a:buFontTx/>
              <a:buChar char="-"/>
            </a:pPr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ko-KR" altLang="en-US" sz="1000" b="1" dirty="0"/>
              <a:t>공감</a:t>
            </a:r>
            <a:r>
              <a:rPr lang="en-US" altLang="ko-KR" sz="1000" b="1" dirty="0"/>
              <a:t>(like), </a:t>
            </a:r>
            <a:r>
              <a:rPr lang="ko-KR" altLang="en-US" sz="1000" b="1" dirty="0" err="1"/>
              <a:t>비공감</a:t>
            </a:r>
            <a:r>
              <a:rPr lang="en-US" altLang="ko-KR" sz="1000" b="1" dirty="0"/>
              <a:t>(unlike)</a:t>
            </a:r>
          </a:p>
          <a:p>
            <a:pPr marL="171450" indent="-171450">
              <a:buFontTx/>
              <a:buChar char="-"/>
            </a:pPr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en-US" altLang="ko-KR" sz="1000" b="1" dirty="0"/>
              <a:t>“</a:t>
            </a:r>
            <a:r>
              <a:rPr lang="ko-KR" altLang="en-US" sz="1000" b="1" dirty="0"/>
              <a:t>제목</a:t>
            </a:r>
            <a:r>
              <a:rPr lang="en-US" altLang="ko-KR" sz="1000" b="1" dirty="0"/>
              <a:t>”</a:t>
            </a:r>
            <a:r>
              <a:rPr lang="ko-KR" altLang="en-US" sz="1000" b="1" dirty="0"/>
              <a:t>은 있으면 보여주고</a:t>
            </a:r>
            <a:r>
              <a:rPr lang="en-US" altLang="ko-KR" sz="1000" b="1" dirty="0"/>
              <a:t>, </a:t>
            </a:r>
            <a:r>
              <a:rPr lang="ko-KR" altLang="en-US" sz="1000" b="1" dirty="0"/>
              <a:t>없으면 안보여주기</a:t>
            </a:r>
            <a:endParaRPr lang="en-US" altLang="ko-KR" sz="1000" b="1" dirty="0"/>
          </a:p>
          <a:p>
            <a:pPr marL="171450" indent="-171450">
              <a:buFontTx/>
              <a:buChar char="-"/>
            </a:pPr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ko-KR" altLang="en-US" sz="1000" b="1" dirty="0" err="1"/>
              <a:t>썸네일</a:t>
            </a:r>
            <a:r>
              <a:rPr lang="ko-KR" altLang="en-US" sz="1000" b="1" dirty="0"/>
              <a:t> 이미지를 세로로 긴 이미지를 보여주면 어떨까</a:t>
            </a:r>
            <a:r>
              <a:rPr lang="en-US" altLang="ko-KR" sz="1000" b="1" dirty="0"/>
              <a:t>??</a:t>
            </a:r>
          </a:p>
          <a:p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ko-KR" altLang="en-US" sz="1000" b="1" dirty="0"/>
              <a:t>방 종류 </a:t>
            </a:r>
            <a:r>
              <a:rPr lang="en-US" altLang="ko-KR" sz="1000" b="1" dirty="0"/>
              <a:t>: </a:t>
            </a:r>
            <a:r>
              <a:rPr lang="ko-KR" altLang="en-US" sz="1000" b="1" dirty="0"/>
              <a:t>원룸</a:t>
            </a:r>
            <a:r>
              <a:rPr lang="en-US" altLang="ko-KR" sz="1000" b="1" dirty="0"/>
              <a:t>, </a:t>
            </a:r>
            <a:r>
              <a:rPr lang="ko-KR" altLang="en-US" sz="1000" b="1" dirty="0" err="1"/>
              <a:t>투룸</a:t>
            </a:r>
            <a:r>
              <a:rPr lang="en-US" altLang="ko-KR" sz="1000" b="1" dirty="0"/>
              <a:t>, </a:t>
            </a:r>
            <a:r>
              <a:rPr lang="ko-KR" altLang="en-US" sz="1000" b="1" dirty="0" err="1"/>
              <a:t>쓰리룸</a:t>
            </a:r>
            <a:r>
              <a:rPr lang="en-US" altLang="ko-KR" sz="1000" b="1" dirty="0"/>
              <a:t>, </a:t>
            </a:r>
            <a:r>
              <a:rPr lang="ko-KR" altLang="en-US" sz="1000" b="1" dirty="0"/>
              <a:t>오피스텔</a:t>
            </a:r>
            <a:r>
              <a:rPr lang="en-US" altLang="ko-KR" sz="1000" b="1" dirty="0"/>
              <a:t>, </a:t>
            </a:r>
            <a:r>
              <a:rPr lang="ko-KR" altLang="en-US" sz="1000" b="1" dirty="0"/>
              <a:t>아파트</a:t>
            </a:r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ko-KR" altLang="en-US" sz="1000" b="1" dirty="0"/>
              <a:t>보증금 가격 </a:t>
            </a:r>
            <a:r>
              <a:rPr lang="en-US" altLang="ko-KR" sz="1000" b="1" dirty="0"/>
              <a:t>: “</a:t>
            </a:r>
            <a:r>
              <a:rPr lang="ko-KR" altLang="en-US" sz="1000" b="1" dirty="0"/>
              <a:t>만원</a:t>
            </a:r>
            <a:r>
              <a:rPr lang="en-US" altLang="ko-KR" sz="1000" b="1" dirty="0"/>
              <a:t>＂</a:t>
            </a:r>
            <a:r>
              <a:rPr lang="ko-KR" altLang="en-US" sz="1000" b="1" dirty="0"/>
              <a:t>단위</a:t>
            </a:r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ko-KR" altLang="en-US" sz="1000" b="1" dirty="0"/>
              <a:t>월세 </a:t>
            </a:r>
            <a:r>
              <a:rPr lang="en-US" altLang="ko-KR" sz="1000" b="1" dirty="0"/>
              <a:t>: “</a:t>
            </a:r>
            <a:r>
              <a:rPr lang="ko-KR" altLang="en-US" sz="1000" b="1" dirty="0"/>
              <a:t>만원</a:t>
            </a:r>
            <a:r>
              <a:rPr lang="en-US" altLang="ko-KR" sz="1000" b="1" dirty="0"/>
              <a:t>＂</a:t>
            </a:r>
            <a:r>
              <a:rPr lang="ko-KR" altLang="en-US" sz="1000" b="1" dirty="0"/>
              <a:t>단위</a:t>
            </a:r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ko-KR" altLang="en-US" sz="1000" b="1" dirty="0"/>
              <a:t>추가옵션 </a:t>
            </a:r>
            <a:r>
              <a:rPr lang="en-US" altLang="ko-KR" sz="1000" b="1" dirty="0"/>
              <a:t>: </a:t>
            </a:r>
            <a:r>
              <a:rPr lang="ko-KR" altLang="en-US" sz="1000" b="1" dirty="0"/>
              <a:t>도시가스</a:t>
            </a:r>
            <a:r>
              <a:rPr lang="en-US" altLang="ko-KR" sz="1000" b="1" dirty="0"/>
              <a:t>, </a:t>
            </a:r>
            <a:r>
              <a:rPr lang="ko-KR" altLang="en-US" sz="1000" b="1" dirty="0"/>
              <a:t>심야전기</a:t>
            </a:r>
            <a:r>
              <a:rPr lang="en-US" altLang="ko-KR" sz="1000" b="1" dirty="0"/>
              <a:t>,</a:t>
            </a:r>
            <a:r>
              <a:rPr lang="ko-KR" altLang="en-US" sz="1000" b="1" dirty="0"/>
              <a:t>단기임대</a:t>
            </a:r>
            <a:r>
              <a:rPr lang="en-US" altLang="ko-KR" sz="1000" b="1" dirty="0"/>
              <a:t>, </a:t>
            </a:r>
            <a:r>
              <a:rPr lang="ko-KR" altLang="en-US" sz="1000" b="1" dirty="0" err="1"/>
              <a:t>반지하</a:t>
            </a:r>
            <a:r>
              <a:rPr lang="en-US" altLang="ko-KR" sz="1000" b="1" dirty="0"/>
              <a:t>, 1~3</a:t>
            </a:r>
            <a:r>
              <a:rPr lang="ko-KR" altLang="en-US" sz="1000" b="1" dirty="0"/>
              <a:t>층</a:t>
            </a:r>
            <a:r>
              <a:rPr lang="en-US" altLang="ko-KR" sz="1000" b="1" dirty="0"/>
              <a:t>, 4</a:t>
            </a:r>
            <a:r>
              <a:rPr lang="ko-KR" altLang="en-US" sz="1000" b="1" dirty="0" err="1"/>
              <a:t>층이상</a:t>
            </a:r>
            <a:endParaRPr lang="en-US" altLang="ko-KR" sz="1000" b="1" dirty="0"/>
          </a:p>
          <a:p>
            <a:pPr marL="171450" indent="-171450">
              <a:buFontTx/>
              <a:buChar char="-"/>
            </a:pPr>
            <a:endParaRPr lang="en-US" altLang="ko-KR" sz="1000" b="1" dirty="0"/>
          </a:p>
          <a:p>
            <a:r>
              <a:rPr lang="en-US" altLang="ko-KR" sz="1000" b="1" dirty="0"/>
              <a:t>“</a:t>
            </a:r>
            <a:r>
              <a:rPr lang="ko-KR" altLang="en-US" sz="1000" b="1" dirty="0" err="1"/>
              <a:t>클릭시</a:t>
            </a:r>
            <a:r>
              <a:rPr lang="ko-KR" altLang="en-US" sz="1000" b="1" dirty="0"/>
              <a:t> </a:t>
            </a:r>
            <a:r>
              <a:rPr lang="ko-KR" altLang="en-US" sz="1000" b="1" dirty="0" err="1"/>
              <a:t>새창을</a:t>
            </a:r>
            <a:r>
              <a:rPr lang="ko-KR" altLang="en-US" sz="1000" b="1" dirty="0"/>
              <a:t> 띄워서 상세보기 페이지로 이동</a:t>
            </a:r>
            <a:r>
              <a:rPr lang="en-US" altLang="ko-KR" sz="1000" b="1" dirty="0"/>
              <a:t>＂</a:t>
            </a:r>
          </a:p>
          <a:p>
            <a:pPr marL="171450" indent="-171450">
              <a:buFontTx/>
              <a:buChar char="-"/>
            </a:pPr>
            <a:endParaRPr lang="en-US" altLang="ko-KR" sz="1000" b="1" dirty="0"/>
          </a:p>
          <a:p>
            <a:pPr marL="171450" indent="-171450">
              <a:buFontTx/>
              <a:buChar char="-"/>
            </a:pPr>
            <a:endParaRPr lang="en-US" altLang="ko-KR" sz="1000" b="1" dirty="0"/>
          </a:p>
        </p:txBody>
      </p:sp>
      <p:pic>
        <p:nvPicPr>
          <p:cNvPr id="43" name="그림 4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536" y="1699554"/>
            <a:ext cx="3803830" cy="308644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60335" y="2443503"/>
            <a:ext cx="2236589" cy="262356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68074" y="1699554"/>
            <a:ext cx="2228850" cy="790575"/>
          </a:xfrm>
          <a:prstGeom prst="rect">
            <a:avLst/>
          </a:prstGeom>
        </p:spPr>
      </p:pic>
      <p:cxnSp>
        <p:nvCxnSpPr>
          <p:cNvPr id="95" name="직선 화살표 연결선 94"/>
          <p:cNvCxnSpPr/>
          <p:nvPr/>
        </p:nvCxnSpPr>
        <p:spPr>
          <a:xfrm>
            <a:off x="2546363" y="6397803"/>
            <a:ext cx="1345970" cy="4797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/>
          <p:cNvSpPr txBox="1"/>
          <p:nvPr/>
        </p:nvSpPr>
        <p:spPr>
          <a:xfrm>
            <a:off x="3851576" y="6698879"/>
            <a:ext cx="41596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Infinite scroll </a:t>
            </a:r>
            <a:r>
              <a:rPr lang="ko-KR" altLang="en-US" dirty="0"/>
              <a:t>사용하기</a:t>
            </a:r>
          </a:p>
        </p:txBody>
      </p:sp>
      <p:grpSp>
        <p:nvGrpSpPr>
          <p:cNvPr id="97" name="그룹 96"/>
          <p:cNvGrpSpPr/>
          <p:nvPr/>
        </p:nvGrpSpPr>
        <p:grpSpPr>
          <a:xfrm>
            <a:off x="453420" y="872160"/>
            <a:ext cx="9432378" cy="755468"/>
            <a:chOff x="-331583" y="807409"/>
            <a:chExt cx="11048999" cy="884947"/>
          </a:xfrm>
        </p:grpSpPr>
        <p:pic>
          <p:nvPicPr>
            <p:cNvPr id="98" name="그림 9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-331583" y="807409"/>
              <a:ext cx="11048999" cy="476250"/>
            </a:xfrm>
            <a:prstGeom prst="rect">
              <a:avLst/>
            </a:prstGeom>
          </p:spPr>
        </p:pic>
        <p:sp>
          <p:nvSpPr>
            <p:cNvPr id="99" name="모서리가 둥근 직사각형 98"/>
            <p:cNvSpPr/>
            <p:nvPr/>
          </p:nvSpPr>
          <p:spPr>
            <a:xfrm>
              <a:off x="4406264" y="882985"/>
              <a:ext cx="1573306" cy="313506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방 정보</a:t>
              </a:r>
            </a:p>
          </p:txBody>
        </p:sp>
        <p:pic>
          <p:nvPicPr>
            <p:cNvPr id="100" name="그림 99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-331583" y="1292306"/>
              <a:ext cx="11048999" cy="400050"/>
            </a:xfrm>
            <a:prstGeom prst="rect">
              <a:avLst/>
            </a:prstGeom>
          </p:spPr>
        </p:pic>
        <p:grpSp>
          <p:nvGrpSpPr>
            <p:cNvPr id="101" name="그룹 100"/>
            <p:cNvGrpSpPr/>
            <p:nvPr/>
          </p:nvGrpSpPr>
          <p:grpSpPr>
            <a:xfrm>
              <a:off x="2420238" y="1337431"/>
              <a:ext cx="5545356" cy="352484"/>
              <a:chOff x="3223252" y="1310061"/>
              <a:chExt cx="5545356" cy="352484"/>
            </a:xfrm>
          </p:grpSpPr>
          <p:pic>
            <p:nvPicPr>
              <p:cNvPr id="102" name="그림 101"/>
              <p:cNvPicPr>
                <a:picLocks noChangeAspect="1"/>
              </p:cNvPicPr>
              <p:nvPr/>
            </p:nvPicPr>
            <p:blipFill rotWithShape="1">
              <a:blip r:embed="rId9"/>
              <a:srcRect r="91590" b="-16"/>
              <a:stretch/>
            </p:blipFill>
            <p:spPr>
              <a:xfrm>
                <a:off x="3223252" y="1310061"/>
                <a:ext cx="783484" cy="352484"/>
              </a:xfrm>
              <a:prstGeom prst="rect">
                <a:avLst/>
              </a:prstGeom>
            </p:spPr>
          </p:pic>
          <p:pic>
            <p:nvPicPr>
              <p:cNvPr id="103" name="그림 102"/>
              <p:cNvPicPr>
                <a:picLocks noChangeAspect="1"/>
              </p:cNvPicPr>
              <p:nvPr/>
            </p:nvPicPr>
            <p:blipFill rotWithShape="1">
              <a:blip r:embed="rId9"/>
              <a:srcRect l="18745" t="4764" r="30137" b="4268"/>
              <a:stretch/>
            </p:blipFill>
            <p:spPr>
              <a:xfrm>
                <a:off x="4006736" y="1330336"/>
                <a:ext cx="4761872" cy="320594"/>
              </a:xfrm>
              <a:prstGeom prst="rect">
                <a:avLst/>
              </a:prstGeom>
            </p:spPr>
          </p:pic>
        </p:grpSp>
      </p:grpSp>
      <p:cxnSp>
        <p:nvCxnSpPr>
          <p:cNvPr id="26" name="직선 화살표 연결선 25"/>
          <p:cNvCxnSpPr>
            <a:stCxn id="15" idx="0"/>
          </p:cNvCxnSpPr>
          <p:nvPr/>
        </p:nvCxnSpPr>
        <p:spPr>
          <a:xfrm flipV="1">
            <a:off x="6682499" y="628988"/>
            <a:ext cx="556139" cy="10705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9" name="그림 7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313" y="2228888"/>
            <a:ext cx="1867883" cy="1689450"/>
          </a:xfrm>
          <a:prstGeom prst="rect">
            <a:avLst/>
          </a:prstGeom>
        </p:spPr>
      </p:pic>
      <p:grpSp>
        <p:nvGrpSpPr>
          <p:cNvPr id="88" name="그룹 87"/>
          <p:cNvGrpSpPr/>
          <p:nvPr/>
        </p:nvGrpSpPr>
        <p:grpSpPr>
          <a:xfrm>
            <a:off x="521084" y="3344213"/>
            <a:ext cx="1548121" cy="558127"/>
            <a:chOff x="471005" y="2714625"/>
            <a:chExt cx="2877033" cy="437500"/>
          </a:xfrm>
        </p:grpSpPr>
        <p:sp>
          <p:nvSpPr>
            <p:cNvPr id="89" name="직사각형 88"/>
            <p:cNvSpPr/>
            <p:nvPr/>
          </p:nvSpPr>
          <p:spPr>
            <a:xfrm>
              <a:off x="471005" y="2714625"/>
              <a:ext cx="2877033" cy="16668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dirty="0"/>
                <a:t>주소</a:t>
              </a:r>
            </a:p>
          </p:txBody>
        </p:sp>
        <p:sp>
          <p:nvSpPr>
            <p:cNvPr id="91" name="직사각형 90"/>
            <p:cNvSpPr/>
            <p:nvPr/>
          </p:nvSpPr>
          <p:spPr>
            <a:xfrm>
              <a:off x="486766" y="2916610"/>
              <a:ext cx="821910" cy="119497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err="1"/>
                <a:t>방종류</a:t>
              </a:r>
              <a:endParaRPr lang="ko-KR" altLang="en-US" sz="500" dirty="0"/>
            </a:p>
          </p:txBody>
        </p:sp>
        <p:sp>
          <p:nvSpPr>
            <p:cNvPr id="92" name="직사각형 91"/>
            <p:cNvSpPr/>
            <p:nvPr/>
          </p:nvSpPr>
          <p:spPr>
            <a:xfrm>
              <a:off x="1314270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/>
                <a:t>보증금</a:t>
              </a:r>
              <a:endParaRPr lang="ko-KR" altLang="en-US" sz="500" dirty="0"/>
            </a:p>
          </p:txBody>
        </p:sp>
        <p:sp>
          <p:nvSpPr>
            <p:cNvPr id="93" name="직사각형 92"/>
            <p:cNvSpPr/>
            <p:nvPr/>
          </p:nvSpPr>
          <p:spPr>
            <a:xfrm>
              <a:off x="2095664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/>
                <a:t>월세</a:t>
              </a:r>
            </a:p>
          </p:txBody>
        </p:sp>
        <p:sp>
          <p:nvSpPr>
            <p:cNvPr id="94" name="직사각형 93"/>
            <p:cNvSpPr/>
            <p:nvPr/>
          </p:nvSpPr>
          <p:spPr>
            <a:xfrm>
              <a:off x="525940" y="3083783"/>
              <a:ext cx="615373" cy="683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104" name="모서리가 둥근 직사각형 103"/>
          <p:cNvSpPr/>
          <p:nvPr/>
        </p:nvSpPr>
        <p:spPr>
          <a:xfrm>
            <a:off x="502384" y="3106855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/>
              <a:t>제목</a:t>
            </a:r>
          </a:p>
        </p:txBody>
      </p:sp>
      <p:sp>
        <p:nvSpPr>
          <p:cNvPr id="105" name="모서리가 둥근 직사각형 104"/>
          <p:cNvSpPr/>
          <p:nvPr/>
        </p:nvSpPr>
        <p:spPr>
          <a:xfrm>
            <a:off x="754915" y="2554527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/>
              <a:t>썸네일</a:t>
            </a:r>
            <a:r>
              <a:rPr lang="ko-KR" altLang="en-US" sz="800" dirty="0"/>
              <a:t> 이미지</a:t>
            </a:r>
          </a:p>
        </p:txBody>
      </p:sp>
      <p:pic>
        <p:nvPicPr>
          <p:cNvPr id="106" name="그림 10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5361" y="2222710"/>
            <a:ext cx="1867883" cy="1689450"/>
          </a:xfrm>
          <a:prstGeom prst="rect">
            <a:avLst/>
          </a:prstGeom>
        </p:spPr>
      </p:pic>
      <p:grpSp>
        <p:nvGrpSpPr>
          <p:cNvPr id="107" name="그룹 106"/>
          <p:cNvGrpSpPr/>
          <p:nvPr/>
        </p:nvGrpSpPr>
        <p:grpSpPr>
          <a:xfrm>
            <a:off x="2503200" y="3377968"/>
            <a:ext cx="1548121" cy="558127"/>
            <a:chOff x="471005" y="2714625"/>
            <a:chExt cx="2877033" cy="437500"/>
          </a:xfrm>
        </p:grpSpPr>
        <p:sp>
          <p:nvSpPr>
            <p:cNvPr id="109" name="직사각형 108"/>
            <p:cNvSpPr/>
            <p:nvPr/>
          </p:nvSpPr>
          <p:spPr>
            <a:xfrm>
              <a:off x="471005" y="2714625"/>
              <a:ext cx="2877033" cy="16668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dirty="0"/>
                <a:t>주소</a:t>
              </a:r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486766" y="2916610"/>
              <a:ext cx="821910" cy="11949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err="1"/>
                <a:t>방종류</a:t>
              </a:r>
              <a:endParaRPr lang="ko-KR" altLang="en-US" sz="500" dirty="0"/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1314270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/>
                <a:t>보증금</a:t>
              </a:r>
              <a:endParaRPr lang="ko-KR" altLang="en-US" sz="500" dirty="0"/>
            </a:p>
          </p:txBody>
        </p:sp>
        <p:sp>
          <p:nvSpPr>
            <p:cNvPr id="112" name="직사각형 111"/>
            <p:cNvSpPr/>
            <p:nvPr/>
          </p:nvSpPr>
          <p:spPr>
            <a:xfrm>
              <a:off x="2095664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/>
                <a:t>월세</a:t>
              </a:r>
            </a:p>
          </p:txBody>
        </p:sp>
        <p:sp>
          <p:nvSpPr>
            <p:cNvPr id="113" name="직사각형 112"/>
            <p:cNvSpPr/>
            <p:nvPr/>
          </p:nvSpPr>
          <p:spPr>
            <a:xfrm>
              <a:off x="525940" y="3083783"/>
              <a:ext cx="615373" cy="683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114" name="모서리가 둥근 직사각형 113"/>
          <p:cNvSpPr/>
          <p:nvPr/>
        </p:nvSpPr>
        <p:spPr>
          <a:xfrm>
            <a:off x="2484500" y="3140610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/>
              <a:t>제목</a:t>
            </a:r>
          </a:p>
        </p:txBody>
      </p:sp>
      <p:pic>
        <p:nvPicPr>
          <p:cNvPr id="139" name="그림 13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336" y="4275543"/>
            <a:ext cx="1867883" cy="1689450"/>
          </a:xfrm>
          <a:prstGeom prst="rect">
            <a:avLst/>
          </a:prstGeom>
        </p:spPr>
      </p:pic>
      <p:grpSp>
        <p:nvGrpSpPr>
          <p:cNvPr id="140" name="그룹 139"/>
          <p:cNvGrpSpPr/>
          <p:nvPr/>
        </p:nvGrpSpPr>
        <p:grpSpPr>
          <a:xfrm>
            <a:off x="519854" y="5395141"/>
            <a:ext cx="1548121" cy="558127"/>
            <a:chOff x="471005" y="2714625"/>
            <a:chExt cx="2877033" cy="437500"/>
          </a:xfrm>
        </p:grpSpPr>
        <p:sp>
          <p:nvSpPr>
            <p:cNvPr id="141" name="직사각형 140"/>
            <p:cNvSpPr/>
            <p:nvPr/>
          </p:nvSpPr>
          <p:spPr>
            <a:xfrm>
              <a:off x="471005" y="2714625"/>
              <a:ext cx="2877033" cy="16668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dirty="0"/>
                <a:t>주소</a:t>
              </a:r>
            </a:p>
          </p:txBody>
        </p:sp>
        <p:sp>
          <p:nvSpPr>
            <p:cNvPr id="142" name="직사각형 141"/>
            <p:cNvSpPr/>
            <p:nvPr/>
          </p:nvSpPr>
          <p:spPr>
            <a:xfrm>
              <a:off x="486766" y="2916610"/>
              <a:ext cx="821910" cy="11949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err="1"/>
                <a:t>방종류</a:t>
              </a:r>
              <a:endParaRPr lang="ko-KR" altLang="en-US" sz="500" dirty="0"/>
            </a:p>
          </p:txBody>
        </p:sp>
        <p:sp>
          <p:nvSpPr>
            <p:cNvPr id="143" name="직사각형 142"/>
            <p:cNvSpPr/>
            <p:nvPr/>
          </p:nvSpPr>
          <p:spPr>
            <a:xfrm>
              <a:off x="1314270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/>
                <a:t>보증금</a:t>
              </a:r>
              <a:endParaRPr lang="ko-KR" altLang="en-US" sz="500" dirty="0"/>
            </a:p>
          </p:txBody>
        </p:sp>
        <p:sp>
          <p:nvSpPr>
            <p:cNvPr id="144" name="직사각형 143"/>
            <p:cNvSpPr/>
            <p:nvPr/>
          </p:nvSpPr>
          <p:spPr>
            <a:xfrm>
              <a:off x="2095664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/>
                <a:t>월세</a:t>
              </a:r>
            </a:p>
          </p:txBody>
        </p:sp>
        <p:sp>
          <p:nvSpPr>
            <p:cNvPr id="145" name="직사각형 144"/>
            <p:cNvSpPr/>
            <p:nvPr/>
          </p:nvSpPr>
          <p:spPr>
            <a:xfrm>
              <a:off x="525940" y="3083783"/>
              <a:ext cx="615373" cy="683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146" name="모서리가 둥근 직사각형 145"/>
          <p:cNvSpPr/>
          <p:nvPr/>
        </p:nvSpPr>
        <p:spPr>
          <a:xfrm>
            <a:off x="501154" y="5157783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/>
              <a:t>제목</a:t>
            </a:r>
          </a:p>
        </p:txBody>
      </p:sp>
      <p:sp>
        <p:nvSpPr>
          <p:cNvPr id="147" name="모서리가 둥근 직사각형 146"/>
          <p:cNvSpPr/>
          <p:nvPr/>
        </p:nvSpPr>
        <p:spPr>
          <a:xfrm>
            <a:off x="753685" y="4605455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/>
              <a:t>썸네일</a:t>
            </a:r>
            <a:r>
              <a:rPr lang="ko-KR" altLang="en-US" sz="800" dirty="0"/>
              <a:t> 이미지</a:t>
            </a:r>
          </a:p>
        </p:txBody>
      </p:sp>
      <p:pic>
        <p:nvPicPr>
          <p:cNvPr id="148" name="그림 14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285" y="4275543"/>
            <a:ext cx="1867883" cy="1689450"/>
          </a:xfrm>
          <a:prstGeom prst="rect">
            <a:avLst/>
          </a:prstGeom>
        </p:spPr>
      </p:pic>
      <p:grpSp>
        <p:nvGrpSpPr>
          <p:cNvPr id="149" name="그룹 148"/>
          <p:cNvGrpSpPr/>
          <p:nvPr/>
        </p:nvGrpSpPr>
        <p:grpSpPr>
          <a:xfrm>
            <a:off x="2516803" y="5395141"/>
            <a:ext cx="1548121" cy="558127"/>
            <a:chOff x="471005" y="2714625"/>
            <a:chExt cx="2877033" cy="437500"/>
          </a:xfrm>
        </p:grpSpPr>
        <p:sp>
          <p:nvSpPr>
            <p:cNvPr id="150" name="직사각형 149"/>
            <p:cNvSpPr/>
            <p:nvPr/>
          </p:nvSpPr>
          <p:spPr>
            <a:xfrm>
              <a:off x="471005" y="2714625"/>
              <a:ext cx="2877033" cy="16668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dirty="0"/>
                <a:t>주소</a:t>
              </a:r>
            </a:p>
          </p:txBody>
        </p:sp>
        <p:sp>
          <p:nvSpPr>
            <p:cNvPr id="151" name="직사각형 150"/>
            <p:cNvSpPr/>
            <p:nvPr/>
          </p:nvSpPr>
          <p:spPr>
            <a:xfrm>
              <a:off x="486766" y="2916610"/>
              <a:ext cx="821910" cy="119497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err="1"/>
                <a:t>방종류</a:t>
              </a:r>
              <a:endParaRPr lang="ko-KR" altLang="en-US" sz="500" dirty="0"/>
            </a:p>
          </p:txBody>
        </p:sp>
        <p:sp>
          <p:nvSpPr>
            <p:cNvPr id="152" name="직사각형 151"/>
            <p:cNvSpPr/>
            <p:nvPr/>
          </p:nvSpPr>
          <p:spPr>
            <a:xfrm>
              <a:off x="1314270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/>
                <a:t>보증금</a:t>
              </a:r>
              <a:endParaRPr lang="ko-KR" altLang="en-US" sz="500" dirty="0"/>
            </a:p>
          </p:txBody>
        </p:sp>
        <p:sp>
          <p:nvSpPr>
            <p:cNvPr id="153" name="직사각형 152"/>
            <p:cNvSpPr/>
            <p:nvPr/>
          </p:nvSpPr>
          <p:spPr>
            <a:xfrm>
              <a:off x="2095664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/>
                <a:t>월세</a:t>
              </a:r>
            </a:p>
          </p:txBody>
        </p:sp>
        <p:sp>
          <p:nvSpPr>
            <p:cNvPr id="154" name="직사각형 153"/>
            <p:cNvSpPr/>
            <p:nvPr/>
          </p:nvSpPr>
          <p:spPr>
            <a:xfrm>
              <a:off x="525940" y="3083783"/>
              <a:ext cx="615373" cy="683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155" name="모서리가 둥근 직사각형 154"/>
          <p:cNvSpPr/>
          <p:nvPr/>
        </p:nvSpPr>
        <p:spPr>
          <a:xfrm>
            <a:off x="2498103" y="5157783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/>
              <a:t>제목</a:t>
            </a:r>
          </a:p>
        </p:txBody>
      </p:sp>
      <p:sp>
        <p:nvSpPr>
          <p:cNvPr id="156" name="모서리가 둥근 직사각형 155"/>
          <p:cNvSpPr/>
          <p:nvPr/>
        </p:nvSpPr>
        <p:spPr>
          <a:xfrm>
            <a:off x="2750634" y="4605455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/>
              <a:t>썸네일</a:t>
            </a:r>
            <a:r>
              <a:rPr lang="ko-KR" altLang="en-US" sz="800" dirty="0"/>
              <a:t> 이미지</a:t>
            </a:r>
          </a:p>
        </p:txBody>
      </p:sp>
      <p:sp>
        <p:nvSpPr>
          <p:cNvPr id="157" name="모서리가 둥근 직사각형 156"/>
          <p:cNvSpPr/>
          <p:nvPr/>
        </p:nvSpPr>
        <p:spPr>
          <a:xfrm>
            <a:off x="2672102" y="2527587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/>
              <a:t>썸네일</a:t>
            </a:r>
            <a:r>
              <a:rPr lang="ko-KR" altLang="en-US" sz="800" dirty="0"/>
              <a:t> 이미지</a:t>
            </a:r>
          </a:p>
        </p:txBody>
      </p:sp>
      <p:sp>
        <p:nvSpPr>
          <p:cNvPr id="158" name="타원 157"/>
          <p:cNvSpPr/>
          <p:nvPr/>
        </p:nvSpPr>
        <p:spPr>
          <a:xfrm>
            <a:off x="1968182" y="3557302"/>
            <a:ext cx="448853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30</a:t>
            </a:r>
            <a:endParaRPr lang="ko-KR" altLang="en-US" sz="800" b="1" dirty="0"/>
          </a:p>
        </p:txBody>
      </p:sp>
      <p:pic>
        <p:nvPicPr>
          <p:cNvPr id="159" name="그림 158"/>
          <p:cNvPicPr>
            <a:picLocks noChangeAspect="1"/>
          </p:cNvPicPr>
          <p:nvPr/>
        </p:nvPicPr>
        <p:blipFill rotWithShape="1">
          <a:blip r:embed="rId11"/>
          <a:srcRect r="45924" b="14153"/>
          <a:stretch/>
        </p:blipFill>
        <p:spPr>
          <a:xfrm>
            <a:off x="1779837" y="3605300"/>
            <a:ext cx="272986" cy="179894"/>
          </a:xfrm>
          <a:prstGeom prst="rect">
            <a:avLst/>
          </a:prstGeom>
        </p:spPr>
      </p:pic>
      <p:sp>
        <p:nvSpPr>
          <p:cNvPr id="160" name="타원 159"/>
          <p:cNvSpPr/>
          <p:nvPr/>
        </p:nvSpPr>
        <p:spPr>
          <a:xfrm>
            <a:off x="3938676" y="3610024"/>
            <a:ext cx="448853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30</a:t>
            </a:r>
            <a:endParaRPr lang="ko-KR" altLang="en-US" sz="800" b="1" dirty="0"/>
          </a:p>
        </p:txBody>
      </p:sp>
      <p:pic>
        <p:nvPicPr>
          <p:cNvPr id="161" name="그림 160"/>
          <p:cNvPicPr>
            <a:picLocks noChangeAspect="1"/>
          </p:cNvPicPr>
          <p:nvPr/>
        </p:nvPicPr>
        <p:blipFill rotWithShape="1">
          <a:blip r:embed="rId11"/>
          <a:srcRect r="45924" b="14153"/>
          <a:stretch/>
        </p:blipFill>
        <p:spPr>
          <a:xfrm>
            <a:off x="3750331" y="3658022"/>
            <a:ext cx="272986" cy="179894"/>
          </a:xfrm>
          <a:prstGeom prst="rect">
            <a:avLst/>
          </a:prstGeom>
        </p:spPr>
      </p:pic>
      <p:sp>
        <p:nvSpPr>
          <p:cNvPr id="162" name="타원 161"/>
          <p:cNvSpPr/>
          <p:nvPr/>
        </p:nvSpPr>
        <p:spPr>
          <a:xfrm>
            <a:off x="1985792" y="5609533"/>
            <a:ext cx="448853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30</a:t>
            </a:r>
            <a:endParaRPr lang="ko-KR" altLang="en-US" sz="800" b="1" dirty="0"/>
          </a:p>
        </p:txBody>
      </p:sp>
      <p:pic>
        <p:nvPicPr>
          <p:cNvPr id="163" name="그림 162"/>
          <p:cNvPicPr>
            <a:picLocks noChangeAspect="1"/>
          </p:cNvPicPr>
          <p:nvPr/>
        </p:nvPicPr>
        <p:blipFill rotWithShape="1">
          <a:blip r:embed="rId11"/>
          <a:srcRect r="45924" b="14153"/>
          <a:stretch/>
        </p:blipFill>
        <p:spPr>
          <a:xfrm>
            <a:off x="1824500" y="5657756"/>
            <a:ext cx="272986" cy="179894"/>
          </a:xfrm>
          <a:prstGeom prst="rect">
            <a:avLst/>
          </a:prstGeom>
        </p:spPr>
      </p:pic>
      <p:sp>
        <p:nvSpPr>
          <p:cNvPr id="164" name="타원 163"/>
          <p:cNvSpPr/>
          <p:nvPr/>
        </p:nvSpPr>
        <p:spPr>
          <a:xfrm>
            <a:off x="3984660" y="5620896"/>
            <a:ext cx="448853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30</a:t>
            </a:r>
            <a:endParaRPr lang="ko-KR" altLang="en-US" sz="800" b="1" dirty="0"/>
          </a:p>
        </p:txBody>
      </p:sp>
      <p:pic>
        <p:nvPicPr>
          <p:cNvPr id="165" name="그림 164"/>
          <p:cNvPicPr>
            <a:picLocks noChangeAspect="1"/>
          </p:cNvPicPr>
          <p:nvPr/>
        </p:nvPicPr>
        <p:blipFill rotWithShape="1">
          <a:blip r:embed="rId11"/>
          <a:srcRect r="45924" b="14153"/>
          <a:stretch/>
        </p:blipFill>
        <p:spPr>
          <a:xfrm>
            <a:off x="3796315" y="5668894"/>
            <a:ext cx="272986" cy="179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4916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3420" y="320676"/>
            <a:ext cx="6589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방 정보관리 </a:t>
            </a:r>
            <a:r>
              <a:rPr lang="en-US" altLang="ko-KR" b="1" dirty="0"/>
              <a:t>– </a:t>
            </a:r>
            <a:r>
              <a:rPr lang="ko-KR" altLang="en-US" b="1" dirty="0"/>
              <a:t>방 정보 목록 조회</a:t>
            </a:r>
            <a:r>
              <a:rPr lang="en-US" altLang="ko-KR" b="1" dirty="0"/>
              <a:t>(1) - </a:t>
            </a:r>
            <a:r>
              <a:rPr lang="ko-KR" altLang="en-US" b="1" dirty="0"/>
              <a:t>초기기획</a:t>
            </a: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5379" y="1740346"/>
            <a:ext cx="5305289" cy="4873981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5536276" y="50447"/>
            <a:ext cx="42296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component-radios-switches.html</a:t>
            </a:r>
          </a:p>
          <a:p>
            <a:r>
              <a:rPr lang="en-US" altLang="ko-KR" dirty="0"/>
              <a:t>- Checkbox</a:t>
            </a:r>
            <a:endParaRPr lang="ko-KR" altLang="en-US" dirty="0"/>
          </a:p>
        </p:txBody>
      </p:sp>
      <p:sp>
        <p:nvSpPr>
          <p:cNvPr id="32" name="직사각형 31"/>
          <p:cNvSpPr/>
          <p:nvPr/>
        </p:nvSpPr>
        <p:spPr>
          <a:xfrm>
            <a:off x="9909105" y="99051"/>
            <a:ext cx="2224875" cy="50321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100" b="1" dirty="0">
                <a:solidFill>
                  <a:schemeClr val="tx1">
                    <a:lumMod val="85000"/>
                    <a:lumOff val="15000"/>
                  </a:schemeClr>
                </a:solidFill>
                <a:hlinkClick r:id="rId3"/>
              </a:rPr>
              <a:t>&lt;</a:t>
            </a:r>
            <a:r>
              <a:rPr lang="ko-KR" altLang="en-US" sz="1100" b="1" dirty="0">
                <a:solidFill>
                  <a:schemeClr val="tx1">
                    <a:lumMod val="85000"/>
                    <a:lumOff val="15000"/>
                  </a:schemeClr>
                </a:solidFill>
                <a:hlinkClick r:id="rId3"/>
              </a:rPr>
              <a:t>참고사항</a:t>
            </a:r>
            <a:r>
              <a:rPr lang="en-US" altLang="ko-KR" sz="1100" b="1" dirty="0">
                <a:solidFill>
                  <a:schemeClr val="tx1">
                    <a:lumMod val="85000"/>
                    <a:lumOff val="15000"/>
                  </a:schemeClr>
                </a:solidFill>
                <a:hlinkClick r:id="rId3"/>
              </a:rPr>
              <a:t>&gt;</a:t>
            </a:r>
          </a:p>
          <a:p>
            <a:endParaRPr lang="en-US" altLang="ko-KR" sz="1000" b="1" dirty="0">
              <a:hlinkClick r:id="rId3"/>
            </a:endParaRPr>
          </a:p>
          <a:p>
            <a:r>
              <a:rPr lang="ko-KR" altLang="en-US" sz="1000" b="1" dirty="0">
                <a:hlinkClick r:id="rId3"/>
              </a:rPr>
              <a:t>http://apis.map.daum.net/</a:t>
            </a:r>
            <a:endParaRPr lang="en-US" altLang="ko-KR" sz="1000" b="1" dirty="0"/>
          </a:p>
          <a:p>
            <a:r>
              <a:rPr lang="en-US" altLang="ko-KR" sz="1000" b="1" dirty="0"/>
              <a:t>Daum </a:t>
            </a:r>
            <a:r>
              <a:rPr lang="ko-KR" altLang="en-US" sz="1000" b="1" dirty="0"/>
              <a:t>지도 </a:t>
            </a:r>
            <a:r>
              <a:rPr lang="en-US" altLang="ko-KR" sz="1000" b="1" dirty="0"/>
              <a:t>api </a:t>
            </a:r>
            <a:r>
              <a:rPr lang="ko-KR" altLang="en-US" sz="1000" b="1" dirty="0"/>
              <a:t>사용</a:t>
            </a:r>
            <a:endParaRPr lang="en-US" altLang="ko-KR" sz="1000" b="1" dirty="0"/>
          </a:p>
          <a:p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ko-KR" altLang="en-US" sz="1000" b="1" dirty="0"/>
              <a:t>절반은 일반 </a:t>
            </a:r>
            <a:r>
              <a:rPr lang="en-US" altLang="ko-KR" sz="1000" b="1" dirty="0"/>
              <a:t>Grid, </a:t>
            </a:r>
            <a:r>
              <a:rPr lang="ko-KR" altLang="en-US" sz="1000" b="1" dirty="0"/>
              <a:t>절반은 </a:t>
            </a:r>
            <a:r>
              <a:rPr lang="en-US" altLang="ko-KR" sz="1000" b="1" dirty="0"/>
              <a:t>Map API </a:t>
            </a:r>
            <a:r>
              <a:rPr lang="ko-KR" altLang="en-US" sz="1000" b="1" dirty="0"/>
              <a:t>이용</a:t>
            </a:r>
            <a:endParaRPr lang="en-US" altLang="ko-KR" sz="1000" b="1" dirty="0"/>
          </a:p>
          <a:p>
            <a:pPr marL="171450" indent="-171450">
              <a:buFontTx/>
              <a:buChar char="-"/>
            </a:pPr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ko-KR" altLang="en-US" sz="1000" b="1" dirty="0" err="1"/>
              <a:t>방종류</a:t>
            </a:r>
            <a:r>
              <a:rPr lang="en-US" altLang="ko-KR" sz="1000" b="1" dirty="0"/>
              <a:t>(</a:t>
            </a:r>
            <a:r>
              <a:rPr lang="ko-KR" altLang="en-US" sz="1000" b="1" dirty="0"/>
              <a:t>타입</a:t>
            </a:r>
            <a:r>
              <a:rPr lang="en-US" altLang="ko-KR" sz="1000" b="1" dirty="0"/>
              <a:t>)</a:t>
            </a:r>
            <a:r>
              <a:rPr lang="ko-KR" altLang="en-US" sz="1000" b="1" dirty="0"/>
              <a:t>에 따라 색깔이 다르면 좋을 것 같다</a:t>
            </a:r>
            <a:r>
              <a:rPr lang="en-US" altLang="ko-KR" sz="1000" b="1" dirty="0"/>
              <a:t>.</a:t>
            </a:r>
            <a:r>
              <a:rPr lang="ko-KR" altLang="en-US" sz="1000" b="1" dirty="0"/>
              <a:t> </a:t>
            </a:r>
            <a:endParaRPr lang="en-US" altLang="ko-KR" sz="1000" b="1" dirty="0"/>
          </a:p>
          <a:p>
            <a:pPr marL="171450" indent="-171450">
              <a:buFontTx/>
              <a:buChar char="-"/>
            </a:pPr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ko-KR" altLang="en-US" sz="1000" b="1" dirty="0"/>
              <a:t>공감</a:t>
            </a:r>
            <a:r>
              <a:rPr lang="en-US" altLang="ko-KR" sz="1000" b="1" dirty="0"/>
              <a:t>(like), </a:t>
            </a:r>
            <a:r>
              <a:rPr lang="ko-KR" altLang="en-US" sz="1000" b="1" dirty="0" err="1"/>
              <a:t>비공감</a:t>
            </a:r>
            <a:r>
              <a:rPr lang="en-US" altLang="ko-KR" sz="1000" b="1" dirty="0"/>
              <a:t>(unlike)</a:t>
            </a:r>
          </a:p>
          <a:p>
            <a:pPr marL="171450" indent="-171450">
              <a:buFontTx/>
              <a:buChar char="-"/>
            </a:pPr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en-US" altLang="ko-KR" sz="1000" b="1" dirty="0"/>
              <a:t>“</a:t>
            </a:r>
            <a:r>
              <a:rPr lang="ko-KR" altLang="en-US" sz="1000" b="1" dirty="0"/>
              <a:t>제목</a:t>
            </a:r>
            <a:r>
              <a:rPr lang="en-US" altLang="ko-KR" sz="1000" b="1" dirty="0"/>
              <a:t>”</a:t>
            </a:r>
            <a:r>
              <a:rPr lang="ko-KR" altLang="en-US" sz="1000" b="1" dirty="0"/>
              <a:t>은 있으면 보여주고</a:t>
            </a:r>
            <a:r>
              <a:rPr lang="en-US" altLang="ko-KR" sz="1000" b="1" dirty="0"/>
              <a:t>, </a:t>
            </a:r>
            <a:r>
              <a:rPr lang="ko-KR" altLang="en-US" sz="1000" b="1" dirty="0"/>
              <a:t>없으면 안보여주기</a:t>
            </a:r>
            <a:endParaRPr lang="en-US" altLang="ko-KR" sz="1000" b="1" dirty="0"/>
          </a:p>
          <a:p>
            <a:pPr marL="171450" indent="-171450">
              <a:buFontTx/>
              <a:buChar char="-"/>
            </a:pPr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ko-KR" altLang="en-US" sz="1000" b="1" dirty="0" err="1"/>
              <a:t>썸네일</a:t>
            </a:r>
            <a:r>
              <a:rPr lang="ko-KR" altLang="en-US" sz="1000" b="1" dirty="0"/>
              <a:t> 이미지를 세로로 긴 이미지를 보여주면 어떨까</a:t>
            </a:r>
            <a:r>
              <a:rPr lang="en-US" altLang="ko-KR" sz="1000" b="1" dirty="0"/>
              <a:t>??</a:t>
            </a:r>
          </a:p>
          <a:p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ko-KR" altLang="en-US" sz="1000" b="1" dirty="0"/>
              <a:t>방 종류 </a:t>
            </a:r>
            <a:r>
              <a:rPr lang="en-US" altLang="ko-KR" sz="1000" b="1" dirty="0"/>
              <a:t>: </a:t>
            </a:r>
            <a:r>
              <a:rPr lang="ko-KR" altLang="en-US" sz="1000" b="1" dirty="0"/>
              <a:t>원룸</a:t>
            </a:r>
            <a:r>
              <a:rPr lang="en-US" altLang="ko-KR" sz="1000" b="1" dirty="0"/>
              <a:t>, </a:t>
            </a:r>
            <a:r>
              <a:rPr lang="ko-KR" altLang="en-US" sz="1000" b="1" dirty="0" err="1"/>
              <a:t>투룸</a:t>
            </a:r>
            <a:r>
              <a:rPr lang="en-US" altLang="ko-KR" sz="1000" b="1" dirty="0"/>
              <a:t>, </a:t>
            </a:r>
            <a:r>
              <a:rPr lang="ko-KR" altLang="en-US" sz="1000" b="1" dirty="0" err="1"/>
              <a:t>쓰리룸</a:t>
            </a:r>
            <a:r>
              <a:rPr lang="en-US" altLang="ko-KR" sz="1000" b="1" dirty="0"/>
              <a:t>, </a:t>
            </a:r>
            <a:r>
              <a:rPr lang="ko-KR" altLang="en-US" sz="1000" b="1" dirty="0"/>
              <a:t>오피스텔</a:t>
            </a:r>
            <a:r>
              <a:rPr lang="en-US" altLang="ko-KR" sz="1000" b="1" dirty="0"/>
              <a:t>, </a:t>
            </a:r>
            <a:r>
              <a:rPr lang="ko-KR" altLang="en-US" sz="1000" b="1" dirty="0"/>
              <a:t>아파트</a:t>
            </a:r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ko-KR" altLang="en-US" sz="1000" b="1" dirty="0"/>
              <a:t>보증금 가격 </a:t>
            </a:r>
            <a:r>
              <a:rPr lang="en-US" altLang="ko-KR" sz="1000" b="1" dirty="0"/>
              <a:t>: “</a:t>
            </a:r>
            <a:r>
              <a:rPr lang="ko-KR" altLang="en-US" sz="1000" b="1" dirty="0"/>
              <a:t>만원</a:t>
            </a:r>
            <a:r>
              <a:rPr lang="en-US" altLang="ko-KR" sz="1000" b="1" dirty="0"/>
              <a:t>＂</a:t>
            </a:r>
            <a:r>
              <a:rPr lang="ko-KR" altLang="en-US" sz="1000" b="1" dirty="0"/>
              <a:t>단위</a:t>
            </a:r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ko-KR" altLang="en-US" sz="1000" b="1" dirty="0"/>
              <a:t>월세 </a:t>
            </a:r>
            <a:r>
              <a:rPr lang="en-US" altLang="ko-KR" sz="1000" b="1" dirty="0"/>
              <a:t>: “</a:t>
            </a:r>
            <a:r>
              <a:rPr lang="ko-KR" altLang="en-US" sz="1000" b="1" dirty="0"/>
              <a:t>만원</a:t>
            </a:r>
            <a:r>
              <a:rPr lang="en-US" altLang="ko-KR" sz="1000" b="1" dirty="0"/>
              <a:t>＂</a:t>
            </a:r>
            <a:r>
              <a:rPr lang="ko-KR" altLang="en-US" sz="1000" b="1" dirty="0"/>
              <a:t>단위</a:t>
            </a:r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ko-KR" altLang="en-US" sz="1000" b="1" dirty="0"/>
              <a:t>추가옵션 </a:t>
            </a:r>
            <a:r>
              <a:rPr lang="en-US" altLang="ko-KR" sz="1000" b="1" dirty="0"/>
              <a:t>: </a:t>
            </a:r>
            <a:r>
              <a:rPr lang="ko-KR" altLang="en-US" sz="1000" b="1" dirty="0"/>
              <a:t>도시가스</a:t>
            </a:r>
            <a:r>
              <a:rPr lang="en-US" altLang="ko-KR" sz="1000" b="1" dirty="0"/>
              <a:t>, </a:t>
            </a:r>
            <a:r>
              <a:rPr lang="ko-KR" altLang="en-US" sz="1000" b="1" dirty="0"/>
              <a:t>심야전기</a:t>
            </a:r>
            <a:r>
              <a:rPr lang="en-US" altLang="ko-KR" sz="1000" b="1" dirty="0"/>
              <a:t>,</a:t>
            </a:r>
            <a:r>
              <a:rPr lang="ko-KR" altLang="en-US" sz="1000" b="1" dirty="0"/>
              <a:t>단기임대</a:t>
            </a:r>
            <a:r>
              <a:rPr lang="en-US" altLang="ko-KR" sz="1000" b="1" dirty="0"/>
              <a:t>, </a:t>
            </a:r>
            <a:r>
              <a:rPr lang="ko-KR" altLang="en-US" sz="1000" b="1" dirty="0" err="1"/>
              <a:t>반지하</a:t>
            </a:r>
            <a:r>
              <a:rPr lang="en-US" altLang="ko-KR" sz="1000" b="1" dirty="0"/>
              <a:t>, 1~3</a:t>
            </a:r>
            <a:r>
              <a:rPr lang="ko-KR" altLang="en-US" sz="1000" b="1" dirty="0"/>
              <a:t>층</a:t>
            </a:r>
            <a:r>
              <a:rPr lang="en-US" altLang="ko-KR" sz="1000" b="1" dirty="0"/>
              <a:t>, 4</a:t>
            </a:r>
            <a:r>
              <a:rPr lang="ko-KR" altLang="en-US" sz="1000" b="1" dirty="0" err="1"/>
              <a:t>층이상</a:t>
            </a:r>
            <a:endParaRPr lang="en-US" altLang="ko-KR" sz="1000" b="1" dirty="0"/>
          </a:p>
          <a:p>
            <a:pPr marL="171450" indent="-171450">
              <a:buFontTx/>
              <a:buChar char="-"/>
            </a:pPr>
            <a:endParaRPr lang="en-US" altLang="ko-KR" sz="1000" b="1" dirty="0"/>
          </a:p>
          <a:p>
            <a:r>
              <a:rPr lang="en-US" altLang="ko-KR" sz="1000" b="1" dirty="0"/>
              <a:t>“</a:t>
            </a:r>
            <a:r>
              <a:rPr lang="ko-KR" altLang="en-US" sz="1000" b="1" dirty="0" err="1"/>
              <a:t>클릭시</a:t>
            </a:r>
            <a:r>
              <a:rPr lang="ko-KR" altLang="en-US" sz="1000" b="1" dirty="0"/>
              <a:t> </a:t>
            </a:r>
            <a:r>
              <a:rPr lang="ko-KR" altLang="en-US" sz="1000" b="1" dirty="0" err="1"/>
              <a:t>새창을</a:t>
            </a:r>
            <a:r>
              <a:rPr lang="ko-KR" altLang="en-US" sz="1000" b="1" dirty="0"/>
              <a:t> 띄워서 상세보기 페이지로 이동</a:t>
            </a:r>
            <a:r>
              <a:rPr lang="en-US" altLang="ko-KR" sz="1000" b="1" dirty="0"/>
              <a:t>＂</a:t>
            </a:r>
          </a:p>
          <a:p>
            <a:pPr marL="171450" indent="-171450">
              <a:buFontTx/>
              <a:buChar char="-"/>
            </a:pPr>
            <a:endParaRPr lang="en-US" altLang="ko-KR" sz="1000" b="1" dirty="0"/>
          </a:p>
          <a:p>
            <a:pPr marL="171450" indent="-171450">
              <a:buFontTx/>
              <a:buChar char="-"/>
            </a:pPr>
            <a:endParaRPr lang="en-US" altLang="ko-KR" sz="1000" b="1" dirty="0"/>
          </a:p>
        </p:txBody>
      </p:sp>
      <p:cxnSp>
        <p:nvCxnSpPr>
          <p:cNvPr id="51" name="직선 화살표 연결선 50"/>
          <p:cNvCxnSpPr/>
          <p:nvPr/>
        </p:nvCxnSpPr>
        <p:spPr>
          <a:xfrm>
            <a:off x="2546363" y="6397803"/>
            <a:ext cx="1345970" cy="4797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3851576" y="6698879"/>
            <a:ext cx="41596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Infinite scroll </a:t>
            </a:r>
            <a:r>
              <a:rPr lang="ko-KR" altLang="en-US" dirty="0"/>
              <a:t>사용하기</a:t>
            </a:r>
          </a:p>
        </p:txBody>
      </p:sp>
      <p:pic>
        <p:nvPicPr>
          <p:cNvPr id="43" name="그림 4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536" y="1699554"/>
            <a:ext cx="3803830" cy="308644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5"/>
          <a:srcRect b="28594"/>
          <a:stretch/>
        </p:blipFill>
        <p:spPr>
          <a:xfrm>
            <a:off x="8103318" y="1679120"/>
            <a:ext cx="1333500" cy="2693375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>
            <a:off x="8111639" y="1650105"/>
            <a:ext cx="1322424" cy="289310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ko-KR" altLang="en-US" sz="1400" b="1" dirty="0"/>
              <a:t>단기계약가능</a:t>
            </a:r>
            <a:endParaRPr lang="en-US" altLang="ko-KR" sz="1400" b="1" dirty="0"/>
          </a:p>
          <a:p>
            <a:r>
              <a:rPr lang="ko-KR" altLang="en-US" sz="1400" b="1" dirty="0"/>
              <a:t>주차가능</a:t>
            </a:r>
            <a:endParaRPr lang="en-US" altLang="ko-KR" sz="1400" b="1" dirty="0"/>
          </a:p>
          <a:p>
            <a:r>
              <a:rPr lang="ko-KR" altLang="en-US" sz="1400" b="1" dirty="0"/>
              <a:t>엘리베이터</a:t>
            </a:r>
            <a:endParaRPr lang="en-US" altLang="ko-KR" sz="1400" b="1" dirty="0"/>
          </a:p>
          <a:p>
            <a:r>
              <a:rPr lang="en-US" altLang="ko-KR" sz="1400" b="1" dirty="0"/>
              <a:t>---------------</a:t>
            </a:r>
          </a:p>
          <a:p>
            <a:r>
              <a:rPr lang="ko-KR" altLang="en-US" sz="1400" b="1" dirty="0"/>
              <a:t>심야전기</a:t>
            </a:r>
            <a:endParaRPr lang="en-US" altLang="ko-KR" sz="1400" b="1" dirty="0"/>
          </a:p>
          <a:p>
            <a:r>
              <a:rPr lang="ko-KR" altLang="en-US" sz="1400" b="1" dirty="0"/>
              <a:t>도시가스</a:t>
            </a:r>
            <a:endParaRPr lang="en-US" altLang="ko-KR" sz="1400" b="1" dirty="0"/>
          </a:p>
          <a:p>
            <a:r>
              <a:rPr lang="en-US" altLang="ko-KR" sz="1400" b="1" dirty="0"/>
              <a:t>---------------</a:t>
            </a:r>
          </a:p>
          <a:p>
            <a:r>
              <a:rPr lang="ko-KR" altLang="en-US" sz="1400" b="1" dirty="0"/>
              <a:t>지하</a:t>
            </a:r>
            <a:endParaRPr lang="en-US" altLang="ko-KR" sz="1400" b="1" dirty="0"/>
          </a:p>
          <a:p>
            <a:r>
              <a:rPr lang="ko-KR" altLang="en-US" sz="1400" b="1" dirty="0" err="1"/>
              <a:t>반지하</a:t>
            </a:r>
            <a:endParaRPr lang="en-US" altLang="ko-KR" sz="1400" b="1" dirty="0"/>
          </a:p>
          <a:p>
            <a:r>
              <a:rPr lang="en-US" altLang="ko-KR" sz="1400" b="1" dirty="0"/>
              <a:t>1</a:t>
            </a:r>
            <a:r>
              <a:rPr lang="ko-KR" altLang="en-US" sz="1400" b="1" dirty="0"/>
              <a:t>층</a:t>
            </a:r>
            <a:r>
              <a:rPr lang="en-US" altLang="ko-KR" sz="1400" b="1" dirty="0"/>
              <a:t>~3</a:t>
            </a:r>
            <a:r>
              <a:rPr lang="ko-KR" altLang="en-US" sz="1400" b="1" dirty="0"/>
              <a:t>층</a:t>
            </a:r>
            <a:endParaRPr lang="en-US" altLang="ko-KR" sz="1400" b="1" dirty="0"/>
          </a:p>
          <a:p>
            <a:r>
              <a:rPr lang="en-US" altLang="ko-KR" sz="1400" b="1" dirty="0"/>
              <a:t>4</a:t>
            </a:r>
            <a:r>
              <a:rPr lang="ko-KR" altLang="en-US" sz="1400" b="1" dirty="0"/>
              <a:t>층</a:t>
            </a:r>
            <a:r>
              <a:rPr lang="en-US" altLang="ko-KR" sz="1400" b="1" dirty="0"/>
              <a:t>~6</a:t>
            </a:r>
            <a:r>
              <a:rPr lang="ko-KR" altLang="en-US" sz="1400" b="1" dirty="0"/>
              <a:t>층</a:t>
            </a:r>
            <a:endParaRPr lang="en-US" altLang="ko-KR" sz="1400" b="1" dirty="0"/>
          </a:p>
          <a:p>
            <a:r>
              <a:rPr lang="en-US" altLang="ko-KR" sz="1400" b="1" dirty="0"/>
              <a:t>7</a:t>
            </a:r>
            <a:r>
              <a:rPr lang="ko-KR" altLang="en-US" sz="1400" b="1" dirty="0"/>
              <a:t>층 이상</a:t>
            </a:r>
            <a:endParaRPr lang="en-US" altLang="ko-KR" sz="1400" b="1" dirty="0"/>
          </a:p>
          <a:p>
            <a:r>
              <a:rPr lang="ko-KR" altLang="en-US" sz="1400" b="1" dirty="0"/>
              <a:t>옥탑</a:t>
            </a:r>
            <a:endParaRPr lang="en-US" altLang="ko-KR" sz="1400" b="1" dirty="0"/>
          </a:p>
        </p:txBody>
      </p:sp>
      <p:grpSp>
        <p:nvGrpSpPr>
          <p:cNvPr id="95" name="그룹 94"/>
          <p:cNvGrpSpPr/>
          <p:nvPr/>
        </p:nvGrpSpPr>
        <p:grpSpPr>
          <a:xfrm>
            <a:off x="453420" y="872160"/>
            <a:ext cx="9432378" cy="755468"/>
            <a:chOff x="-331583" y="807409"/>
            <a:chExt cx="11048999" cy="884947"/>
          </a:xfrm>
        </p:grpSpPr>
        <p:pic>
          <p:nvPicPr>
            <p:cNvPr id="96" name="그림 9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331583" y="807409"/>
              <a:ext cx="11048999" cy="476251"/>
            </a:xfrm>
            <a:prstGeom prst="rect">
              <a:avLst/>
            </a:prstGeom>
          </p:spPr>
        </p:pic>
        <p:sp>
          <p:nvSpPr>
            <p:cNvPr id="97" name="모서리가 둥근 직사각형 96"/>
            <p:cNvSpPr/>
            <p:nvPr/>
          </p:nvSpPr>
          <p:spPr>
            <a:xfrm>
              <a:off x="4344560" y="834595"/>
              <a:ext cx="1573306" cy="313506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방 정보</a:t>
              </a:r>
            </a:p>
          </p:txBody>
        </p:sp>
        <p:pic>
          <p:nvPicPr>
            <p:cNvPr id="98" name="그림 9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-331583" y="1292306"/>
              <a:ext cx="11048999" cy="400050"/>
            </a:xfrm>
            <a:prstGeom prst="rect">
              <a:avLst/>
            </a:prstGeom>
          </p:spPr>
        </p:pic>
        <p:grpSp>
          <p:nvGrpSpPr>
            <p:cNvPr id="99" name="그룹 98"/>
            <p:cNvGrpSpPr/>
            <p:nvPr/>
          </p:nvGrpSpPr>
          <p:grpSpPr>
            <a:xfrm>
              <a:off x="2420238" y="1337431"/>
              <a:ext cx="5545356" cy="352484"/>
              <a:chOff x="3223252" y="1310061"/>
              <a:chExt cx="5545356" cy="352484"/>
            </a:xfrm>
          </p:grpSpPr>
          <p:pic>
            <p:nvPicPr>
              <p:cNvPr id="100" name="그림 99"/>
              <p:cNvPicPr>
                <a:picLocks noChangeAspect="1"/>
              </p:cNvPicPr>
              <p:nvPr/>
            </p:nvPicPr>
            <p:blipFill rotWithShape="1">
              <a:blip r:embed="rId8"/>
              <a:srcRect r="91590" b="-16"/>
              <a:stretch/>
            </p:blipFill>
            <p:spPr>
              <a:xfrm>
                <a:off x="3223252" y="1310061"/>
                <a:ext cx="783484" cy="352484"/>
              </a:xfrm>
              <a:prstGeom prst="rect">
                <a:avLst/>
              </a:prstGeom>
            </p:spPr>
          </p:pic>
          <p:pic>
            <p:nvPicPr>
              <p:cNvPr id="101" name="그림 100"/>
              <p:cNvPicPr>
                <a:picLocks noChangeAspect="1"/>
              </p:cNvPicPr>
              <p:nvPr/>
            </p:nvPicPr>
            <p:blipFill rotWithShape="1">
              <a:blip r:embed="rId8"/>
              <a:srcRect l="18745" t="4764" r="30137" b="4268"/>
              <a:stretch/>
            </p:blipFill>
            <p:spPr>
              <a:xfrm>
                <a:off x="4006736" y="1330336"/>
                <a:ext cx="4761872" cy="320594"/>
              </a:xfrm>
              <a:prstGeom prst="rect">
                <a:avLst/>
              </a:prstGeom>
            </p:spPr>
          </p:pic>
        </p:grpSp>
      </p:grpSp>
      <p:cxnSp>
        <p:nvCxnSpPr>
          <p:cNvPr id="26" name="직선 화살표 연결선 25"/>
          <p:cNvCxnSpPr>
            <a:endCxn id="27" idx="2"/>
          </p:cNvCxnSpPr>
          <p:nvPr/>
        </p:nvCxnSpPr>
        <p:spPr>
          <a:xfrm flipH="1" flipV="1">
            <a:off x="7651094" y="696778"/>
            <a:ext cx="1030736" cy="9856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9" name="그림 7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313" y="2228888"/>
            <a:ext cx="1867883" cy="1689450"/>
          </a:xfrm>
          <a:prstGeom prst="rect">
            <a:avLst/>
          </a:prstGeom>
        </p:spPr>
      </p:pic>
      <p:grpSp>
        <p:nvGrpSpPr>
          <p:cNvPr id="88" name="그룹 87"/>
          <p:cNvGrpSpPr/>
          <p:nvPr/>
        </p:nvGrpSpPr>
        <p:grpSpPr>
          <a:xfrm>
            <a:off x="521084" y="3344213"/>
            <a:ext cx="1548121" cy="558127"/>
            <a:chOff x="471005" y="2714625"/>
            <a:chExt cx="2877033" cy="437500"/>
          </a:xfrm>
        </p:grpSpPr>
        <p:sp>
          <p:nvSpPr>
            <p:cNvPr id="89" name="직사각형 88"/>
            <p:cNvSpPr/>
            <p:nvPr/>
          </p:nvSpPr>
          <p:spPr>
            <a:xfrm>
              <a:off x="471005" y="2714625"/>
              <a:ext cx="2877033" cy="16668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dirty="0"/>
                <a:t>주소</a:t>
              </a:r>
            </a:p>
          </p:txBody>
        </p:sp>
        <p:sp>
          <p:nvSpPr>
            <p:cNvPr id="91" name="직사각형 90"/>
            <p:cNvSpPr/>
            <p:nvPr/>
          </p:nvSpPr>
          <p:spPr>
            <a:xfrm>
              <a:off x="486766" y="2916610"/>
              <a:ext cx="821910" cy="119497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err="1"/>
                <a:t>방종류</a:t>
              </a:r>
              <a:endParaRPr lang="ko-KR" altLang="en-US" sz="500" dirty="0"/>
            </a:p>
          </p:txBody>
        </p:sp>
        <p:sp>
          <p:nvSpPr>
            <p:cNvPr id="92" name="직사각형 91"/>
            <p:cNvSpPr/>
            <p:nvPr/>
          </p:nvSpPr>
          <p:spPr>
            <a:xfrm>
              <a:off x="1314270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/>
                <a:t>보증금</a:t>
              </a:r>
              <a:endParaRPr lang="ko-KR" altLang="en-US" sz="500" dirty="0"/>
            </a:p>
          </p:txBody>
        </p:sp>
        <p:sp>
          <p:nvSpPr>
            <p:cNvPr id="93" name="직사각형 92"/>
            <p:cNvSpPr/>
            <p:nvPr/>
          </p:nvSpPr>
          <p:spPr>
            <a:xfrm>
              <a:off x="2095664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/>
                <a:t>월세</a:t>
              </a:r>
            </a:p>
          </p:txBody>
        </p:sp>
        <p:sp>
          <p:nvSpPr>
            <p:cNvPr id="94" name="직사각형 93"/>
            <p:cNvSpPr/>
            <p:nvPr/>
          </p:nvSpPr>
          <p:spPr>
            <a:xfrm>
              <a:off x="525940" y="3083783"/>
              <a:ext cx="615373" cy="683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102" name="모서리가 둥근 직사각형 101"/>
          <p:cNvSpPr/>
          <p:nvPr/>
        </p:nvSpPr>
        <p:spPr>
          <a:xfrm>
            <a:off x="502384" y="3106855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/>
              <a:t>제목</a:t>
            </a:r>
          </a:p>
        </p:txBody>
      </p:sp>
      <p:sp>
        <p:nvSpPr>
          <p:cNvPr id="103" name="모서리가 둥근 직사각형 102"/>
          <p:cNvSpPr/>
          <p:nvPr/>
        </p:nvSpPr>
        <p:spPr>
          <a:xfrm>
            <a:off x="754915" y="2554527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/>
              <a:t>썸네일</a:t>
            </a:r>
            <a:r>
              <a:rPr lang="ko-KR" altLang="en-US" sz="800" dirty="0"/>
              <a:t> 이미지</a:t>
            </a:r>
          </a:p>
        </p:txBody>
      </p:sp>
      <p:pic>
        <p:nvPicPr>
          <p:cNvPr id="104" name="그림 10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5361" y="2222710"/>
            <a:ext cx="1867883" cy="1689450"/>
          </a:xfrm>
          <a:prstGeom prst="rect">
            <a:avLst/>
          </a:prstGeom>
        </p:spPr>
      </p:pic>
      <p:grpSp>
        <p:nvGrpSpPr>
          <p:cNvPr id="105" name="그룹 104"/>
          <p:cNvGrpSpPr/>
          <p:nvPr/>
        </p:nvGrpSpPr>
        <p:grpSpPr>
          <a:xfrm>
            <a:off x="2503200" y="3377968"/>
            <a:ext cx="1548121" cy="558127"/>
            <a:chOff x="471005" y="2714625"/>
            <a:chExt cx="2877033" cy="437500"/>
          </a:xfrm>
        </p:grpSpPr>
        <p:sp>
          <p:nvSpPr>
            <p:cNvPr id="106" name="직사각형 105"/>
            <p:cNvSpPr/>
            <p:nvPr/>
          </p:nvSpPr>
          <p:spPr>
            <a:xfrm>
              <a:off x="471005" y="2714625"/>
              <a:ext cx="2877033" cy="16668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dirty="0"/>
                <a:t>주소</a:t>
              </a:r>
            </a:p>
          </p:txBody>
        </p:sp>
        <p:sp>
          <p:nvSpPr>
            <p:cNvPr id="107" name="직사각형 106"/>
            <p:cNvSpPr/>
            <p:nvPr/>
          </p:nvSpPr>
          <p:spPr>
            <a:xfrm>
              <a:off x="486766" y="2916610"/>
              <a:ext cx="821910" cy="11949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err="1"/>
                <a:t>방종류</a:t>
              </a:r>
              <a:endParaRPr lang="ko-KR" altLang="en-US" sz="500" dirty="0"/>
            </a:p>
          </p:txBody>
        </p:sp>
        <p:sp>
          <p:nvSpPr>
            <p:cNvPr id="109" name="직사각형 108"/>
            <p:cNvSpPr/>
            <p:nvPr/>
          </p:nvSpPr>
          <p:spPr>
            <a:xfrm>
              <a:off x="1314270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/>
                <a:t>보증금</a:t>
              </a:r>
              <a:endParaRPr lang="ko-KR" altLang="en-US" sz="500" dirty="0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2095664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/>
                <a:t>월세</a:t>
              </a:r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525940" y="3083783"/>
              <a:ext cx="615373" cy="683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112" name="모서리가 둥근 직사각형 111"/>
          <p:cNvSpPr/>
          <p:nvPr/>
        </p:nvSpPr>
        <p:spPr>
          <a:xfrm>
            <a:off x="2484500" y="3140610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/>
              <a:t>제목</a:t>
            </a:r>
          </a:p>
        </p:txBody>
      </p:sp>
      <p:pic>
        <p:nvPicPr>
          <p:cNvPr id="113" name="그림 11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336" y="4275543"/>
            <a:ext cx="1867883" cy="1689450"/>
          </a:xfrm>
          <a:prstGeom prst="rect">
            <a:avLst/>
          </a:prstGeom>
        </p:spPr>
      </p:pic>
      <p:grpSp>
        <p:nvGrpSpPr>
          <p:cNvPr id="114" name="그룹 113"/>
          <p:cNvGrpSpPr/>
          <p:nvPr/>
        </p:nvGrpSpPr>
        <p:grpSpPr>
          <a:xfrm>
            <a:off x="519854" y="5395141"/>
            <a:ext cx="1548121" cy="558127"/>
            <a:chOff x="471005" y="2714625"/>
            <a:chExt cx="2877033" cy="437500"/>
          </a:xfrm>
        </p:grpSpPr>
        <p:sp>
          <p:nvSpPr>
            <p:cNvPr id="139" name="직사각형 138"/>
            <p:cNvSpPr/>
            <p:nvPr/>
          </p:nvSpPr>
          <p:spPr>
            <a:xfrm>
              <a:off x="471005" y="2714625"/>
              <a:ext cx="2877033" cy="16668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dirty="0"/>
                <a:t>주소</a:t>
              </a:r>
            </a:p>
          </p:txBody>
        </p:sp>
        <p:sp>
          <p:nvSpPr>
            <p:cNvPr id="140" name="직사각형 139"/>
            <p:cNvSpPr/>
            <p:nvPr/>
          </p:nvSpPr>
          <p:spPr>
            <a:xfrm>
              <a:off x="486766" y="2916610"/>
              <a:ext cx="821910" cy="11949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err="1"/>
                <a:t>방종류</a:t>
              </a:r>
              <a:endParaRPr lang="ko-KR" altLang="en-US" sz="500" dirty="0"/>
            </a:p>
          </p:txBody>
        </p:sp>
        <p:sp>
          <p:nvSpPr>
            <p:cNvPr id="141" name="직사각형 140"/>
            <p:cNvSpPr/>
            <p:nvPr/>
          </p:nvSpPr>
          <p:spPr>
            <a:xfrm>
              <a:off x="1314270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/>
                <a:t>보증금</a:t>
              </a:r>
              <a:endParaRPr lang="ko-KR" altLang="en-US" sz="500" dirty="0"/>
            </a:p>
          </p:txBody>
        </p:sp>
        <p:sp>
          <p:nvSpPr>
            <p:cNvPr id="142" name="직사각형 141"/>
            <p:cNvSpPr/>
            <p:nvPr/>
          </p:nvSpPr>
          <p:spPr>
            <a:xfrm>
              <a:off x="2095664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/>
                <a:t>월세</a:t>
              </a:r>
            </a:p>
          </p:txBody>
        </p:sp>
        <p:sp>
          <p:nvSpPr>
            <p:cNvPr id="143" name="직사각형 142"/>
            <p:cNvSpPr/>
            <p:nvPr/>
          </p:nvSpPr>
          <p:spPr>
            <a:xfrm>
              <a:off x="525940" y="3083783"/>
              <a:ext cx="615373" cy="683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144" name="모서리가 둥근 직사각형 143"/>
          <p:cNvSpPr/>
          <p:nvPr/>
        </p:nvSpPr>
        <p:spPr>
          <a:xfrm>
            <a:off x="501154" y="5157783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/>
              <a:t>제목</a:t>
            </a:r>
          </a:p>
        </p:txBody>
      </p:sp>
      <p:sp>
        <p:nvSpPr>
          <p:cNvPr id="145" name="모서리가 둥근 직사각형 144"/>
          <p:cNvSpPr/>
          <p:nvPr/>
        </p:nvSpPr>
        <p:spPr>
          <a:xfrm>
            <a:off x="753685" y="4605455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/>
              <a:t>썸네일</a:t>
            </a:r>
            <a:r>
              <a:rPr lang="ko-KR" altLang="en-US" sz="800" dirty="0"/>
              <a:t> 이미지</a:t>
            </a:r>
          </a:p>
        </p:txBody>
      </p:sp>
      <p:pic>
        <p:nvPicPr>
          <p:cNvPr id="146" name="그림 14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285" y="4275543"/>
            <a:ext cx="1867883" cy="1689450"/>
          </a:xfrm>
          <a:prstGeom prst="rect">
            <a:avLst/>
          </a:prstGeom>
        </p:spPr>
      </p:pic>
      <p:grpSp>
        <p:nvGrpSpPr>
          <p:cNvPr id="147" name="그룹 146"/>
          <p:cNvGrpSpPr/>
          <p:nvPr/>
        </p:nvGrpSpPr>
        <p:grpSpPr>
          <a:xfrm>
            <a:off x="2516803" y="5395141"/>
            <a:ext cx="1548121" cy="558127"/>
            <a:chOff x="471005" y="2714625"/>
            <a:chExt cx="2877033" cy="437500"/>
          </a:xfrm>
        </p:grpSpPr>
        <p:sp>
          <p:nvSpPr>
            <p:cNvPr id="148" name="직사각형 147"/>
            <p:cNvSpPr/>
            <p:nvPr/>
          </p:nvSpPr>
          <p:spPr>
            <a:xfrm>
              <a:off x="471005" y="2714625"/>
              <a:ext cx="2877033" cy="16668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dirty="0"/>
                <a:t>주소</a:t>
              </a:r>
            </a:p>
          </p:txBody>
        </p:sp>
        <p:sp>
          <p:nvSpPr>
            <p:cNvPr id="149" name="직사각형 148"/>
            <p:cNvSpPr/>
            <p:nvPr/>
          </p:nvSpPr>
          <p:spPr>
            <a:xfrm>
              <a:off x="486766" y="2916610"/>
              <a:ext cx="821910" cy="119497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err="1"/>
                <a:t>방종류</a:t>
              </a:r>
              <a:endParaRPr lang="ko-KR" altLang="en-US" sz="500" dirty="0"/>
            </a:p>
          </p:txBody>
        </p:sp>
        <p:sp>
          <p:nvSpPr>
            <p:cNvPr id="150" name="직사각형 149"/>
            <p:cNvSpPr/>
            <p:nvPr/>
          </p:nvSpPr>
          <p:spPr>
            <a:xfrm>
              <a:off x="1314270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/>
                <a:t>보증금</a:t>
              </a:r>
              <a:endParaRPr lang="ko-KR" altLang="en-US" sz="500" dirty="0"/>
            </a:p>
          </p:txBody>
        </p:sp>
        <p:sp>
          <p:nvSpPr>
            <p:cNvPr id="151" name="직사각형 150"/>
            <p:cNvSpPr/>
            <p:nvPr/>
          </p:nvSpPr>
          <p:spPr>
            <a:xfrm>
              <a:off x="2095664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/>
                <a:t>월세</a:t>
              </a:r>
            </a:p>
          </p:txBody>
        </p:sp>
        <p:sp>
          <p:nvSpPr>
            <p:cNvPr id="152" name="직사각형 151"/>
            <p:cNvSpPr/>
            <p:nvPr/>
          </p:nvSpPr>
          <p:spPr>
            <a:xfrm>
              <a:off x="525940" y="3083783"/>
              <a:ext cx="615373" cy="683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153" name="모서리가 둥근 직사각형 152"/>
          <p:cNvSpPr/>
          <p:nvPr/>
        </p:nvSpPr>
        <p:spPr>
          <a:xfrm>
            <a:off x="2498103" y="5157783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/>
              <a:t>제목</a:t>
            </a:r>
          </a:p>
        </p:txBody>
      </p:sp>
      <p:sp>
        <p:nvSpPr>
          <p:cNvPr id="154" name="모서리가 둥근 직사각형 153"/>
          <p:cNvSpPr/>
          <p:nvPr/>
        </p:nvSpPr>
        <p:spPr>
          <a:xfrm>
            <a:off x="2750634" y="4605455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/>
              <a:t>썸네일</a:t>
            </a:r>
            <a:r>
              <a:rPr lang="ko-KR" altLang="en-US" sz="800" dirty="0"/>
              <a:t> 이미지</a:t>
            </a:r>
          </a:p>
        </p:txBody>
      </p:sp>
      <p:sp>
        <p:nvSpPr>
          <p:cNvPr id="155" name="모서리가 둥근 직사각형 154"/>
          <p:cNvSpPr/>
          <p:nvPr/>
        </p:nvSpPr>
        <p:spPr>
          <a:xfrm>
            <a:off x="2672102" y="2527587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/>
              <a:t>썸네일</a:t>
            </a:r>
            <a:r>
              <a:rPr lang="ko-KR" altLang="en-US" sz="800" dirty="0"/>
              <a:t> 이미지</a:t>
            </a:r>
          </a:p>
        </p:txBody>
      </p:sp>
      <p:sp>
        <p:nvSpPr>
          <p:cNvPr id="156" name="타원 155"/>
          <p:cNvSpPr/>
          <p:nvPr/>
        </p:nvSpPr>
        <p:spPr>
          <a:xfrm>
            <a:off x="1968182" y="3557302"/>
            <a:ext cx="448853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30</a:t>
            </a:r>
            <a:endParaRPr lang="ko-KR" altLang="en-US" sz="800" b="1" dirty="0"/>
          </a:p>
        </p:txBody>
      </p:sp>
      <p:pic>
        <p:nvPicPr>
          <p:cNvPr id="157" name="그림 156"/>
          <p:cNvPicPr>
            <a:picLocks noChangeAspect="1"/>
          </p:cNvPicPr>
          <p:nvPr/>
        </p:nvPicPr>
        <p:blipFill rotWithShape="1">
          <a:blip r:embed="rId10"/>
          <a:srcRect r="45924" b="14153"/>
          <a:stretch/>
        </p:blipFill>
        <p:spPr>
          <a:xfrm>
            <a:off x="1779837" y="3605300"/>
            <a:ext cx="272986" cy="179894"/>
          </a:xfrm>
          <a:prstGeom prst="rect">
            <a:avLst/>
          </a:prstGeom>
        </p:spPr>
      </p:pic>
      <p:sp>
        <p:nvSpPr>
          <p:cNvPr id="158" name="타원 157"/>
          <p:cNvSpPr/>
          <p:nvPr/>
        </p:nvSpPr>
        <p:spPr>
          <a:xfrm>
            <a:off x="3938676" y="3610024"/>
            <a:ext cx="448853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30</a:t>
            </a:r>
            <a:endParaRPr lang="ko-KR" altLang="en-US" sz="800" b="1" dirty="0"/>
          </a:p>
        </p:txBody>
      </p:sp>
      <p:pic>
        <p:nvPicPr>
          <p:cNvPr id="159" name="그림 158"/>
          <p:cNvPicPr>
            <a:picLocks noChangeAspect="1"/>
          </p:cNvPicPr>
          <p:nvPr/>
        </p:nvPicPr>
        <p:blipFill rotWithShape="1">
          <a:blip r:embed="rId10"/>
          <a:srcRect r="45924" b="14153"/>
          <a:stretch/>
        </p:blipFill>
        <p:spPr>
          <a:xfrm>
            <a:off x="3750331" y="3658022"/>
            <a:ext cx="272986" cy="179894"/>
          </a:xfrm>
          <a:prstGeom prst="rect">
            <a:avLst/>
          </a:prstGeom>
        </p:spPr>
      </p:pic>
      <p:sp>
        <p:nvSpPr>
          <p:cNvPr id="160" name="타원 159"/>
          <p:cNvSpPr/>
          <p:nvPr/>
        </p:nvSpPr>
        <p:spPr>
          <a:xfrm>
            <a:off x="1985792" y="5609533"/>
            <a:ext cx="448853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30</a:t>
            </a:r>
            <a:endParaRPr lang="ko-KR" altLang="en-US" sz="800" b="1" dirty="0"/>
          </a:p>
        </p:txBody>
      </p:sp>
      <p:pic>
        <p:nvPicPr>
          <p:cNvPr id="161" name="그림 160"/>
          <p:cNvPicPr>
            <a:picLocks noChangeAspect="1"/>
          </p:cNvPicPr>
          <p:nvPr/>
        </p:nvPicPr>
        <p:blipFill rotWithShape="1">
          <a:blip r:embed="rId10"/>
          <a:srcRect r="45924" b="14153"/>
          <a:stretch/>
        </p:blipFill>
        <p:spPr>
          <a:xfrm>
            <a:off x="1824500" y="5657756"/>
            <a:ext cx="272986" cy="179894"/>
          </a:xfrm>
          <a:prstGeom prst="rect">
            <a:avLst/>
          </a:prstGeom>
        </p:spPr>
      </p:pic>
      <p:sp>
        <p:nvSpPr>
          <p:cNvPr id="162" name="타원 161"/>
          <p:cNvSpPr/>
          <p:nvPr/>
        </p:nvSpPr>
        <p:spPr>
          <a:xfrm>
            <a:off x="3984660" y="5620896"/>
            <a:ext cx="448853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30</a:t>
            </a:r>
            <a:endParaRPr lang="ko-KR" altLang="en-US" sz="800" b="1" dirty="0"/>
          </a:p>
        </p:txBody>
      </p:sp>
      <p:pic>
        <p:nvPicPr>
          <p:cNvPr id="163" name="그림 162"/>
          <p:cNvPicPr>
            <a:picLocks noChangeAspect="1"/>
          </p:cNvPicPr>
          <p:nvPr/>
        </p:nvPicPr>
        <p:blipFill rotWithShape="1">
          <a:blip r:embed="rId10"/>
          <a:srcRect r="45924" b="14153"/>
          <a:stretch/>
        </p:blipFill>
        <p:spPr>
          <a:xfrm>
            <a:off x="3796315" y="5668894"/>
            <a:ext cx="272986" cy="179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7879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62212" y="326870"/>
            <a:ext cx="478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/>
              <a:t>Cozyhouzz</a:t>
            </a:r>
            <a:r>
              <a:rPr lang="en-US" altLang="ko-KR" b="1" dirty="0"/>
              <a:t> ver2.1 - </a:t>
            </a:r>
            <a:r>
              <a:rPr lang="ko-KR" altLang="en-US" b="1" dirty="0"/>
              <a:t>개발참고사항</a:t>
            </a:r>
            <a:r>
              <a:rPr lang="en-US" altLang="ko-KR" b="1" dirty="0"/>
              <a:t> </a:t>
            </a:r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>
            <a:off x="5972128" y="326870"/>
            <a:ext cx="553939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/>
              <a:t>&lt; </a:t>
            </a:r>
            <a:r>
              <a:rPr lang="ko-KR" altLang="en-US" b="1" dirty="0"/>
              <a:t>참고사항 </a:t>
            </a:r>
            <a:r>
              <a:rPr lang="en-US" altLang="ko-KR" b="1" dirty="0"/>
              <a:t>&gt;</a:t>
            </a:r>
          </a:p>
          <a:p>
            <a:pPr algn="ctr"/>
            <a:endParaRPr lang="en-US" altLang="ko-KR" b="1" dirty="0"/>
          </a:p>
          <a:p>
            <a:pPr algn="ctr"/>
            <a:r>
              <a:rPr lang="en-US" altLang="ko-KR" b="1" dirty="0" err="1"/>
              <a:t>DevStack</a:t>
            </a:r>
            <a:r>
              <a:rPr lang="en-US" altLang="ko-KR" b="1" dirty="0"/>
              <a:t> : node 4.x, express 4, Firebase</a:t>
            </a:r>
          </a:p>
          <a:p>
            <a:pPr algn="ctr"/>
            <a:r>
              <a:rPr lang="en-US" altLang="ko-KR" b="1" dirty="0"/>
              <a:t>Canvas-theme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62212" y="1524852"/>
            <a:ext cx="1061823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* </a:t>
            </a:r>
            <a:r>
              <a:rPr lang="en-US" altLang="ko-KR" b="1" dirty="0" err="1"/>
              <a:t>Github</a:t>
            </a:r>
            <a:r>
              <a:rPr lang="en-US" altLang="ko-KR" b="1" dirty="0"/>
              <a:t> repo</a:t>
            </a:r>
            <a:r>
              <a:rPr lang="ko-KR" altLang="en-US" b="1" dirty="0"/>
              <a:t> </a:t>
            </a:r>
            <a:r>
              <a:rPr lang="en-US" altLang="ko-KR" b="1" dirty="0"/>
              <a:t>: </a:t>
            </a:r>
            <a:r>
              <a:rPr lang="en-US" altLang="ko-KR" b="1" dirty="0">
                <a:hlinkClick r:id="rId2"/>
              </a:rPr>
              <a:t>http://github.com/kincjf/cozyhouzz-web/</a:t>
            </a:r>
            <a:endParaRPr lang="en-US" altLang="ko-KR" b="1" dirty="0"/>
          </a:p>
          <a:p>
            <a:endParaRPr lang="en-US" altLang="ko-KR" b="1" dirty="0"/>
          </a:p>
          <a:p>
            <a:r>
              <a:rPr lang="en-US" altLang="ko-KR" b="1" dirty="0"/>
              <a:t>* Firebase Console : </a:t>
            </a:r>
            <a:r>
              <a:rPr lang="en-US" altLang="ko-KR" b="1" u="sng" dirty="0">
                <a:hlinkClick r:id="rId3"/>
              </a:rPr>
              <a:t>https://console.firebase.google.com/project/cozyhouzz-531c2/overview</a:t>
            </a:r>
            <a:endParaRPr lang="en-US" altLang="ko-KR" b="1" u="sng" dirty="0"/>
          </a:p>
          <a:p>
            <a:endParaRPr lang="en-US" altLang="ko-KR" b="1" u="sng" dirty="0"/>
          </a:p>
          <a:p>
            <a:r>
              <a:rPr lang="en-US" altLang="ko-KR" b="1" dirty="0"/>
              <a:t>* </a:t>
            </a:r>
            <a:r>
              <a:rPr lang="ko-KR" altLang="en-US" b="1" u="sng" dirty="0"/>
              <a:t>서버주소 </a:t>
            </a:r>
            <a:r>
              <a:rPr lang="en-US" altLang="ko-KR" b="1" u="sng" dirty="0"/>
              <a:t>: api.cozyhouzz.co.kr, cozyhouzz.co.kr, image.cozyhouzz.co.kr</a:t>
            </a:r>
          </a:p>
          <a:p>
            <a:endParaRPr lang="en-US" altLang="ko-KR" b="1" u="sng" dirty="0"/>
          </a:p>
          <a:p>
            <a:r>
              <a:rPr lang="en-US" altLang="ko-KR" b="1" dirty="0"/>
              <a:t>* </a:t>
            </a:r>
            <a:r>
              <a:rPr lang="ko-KR" altLang="en-US" b="1" u="sng" dirty="0"/>
              <a:t>기본 </a:t>
            </a:r>
            <a:r>
              <a:rPr lang="en-US" altLang="ko-KR" b="1" u="sng" dirty="0"/>
              <a:t>Theme : Canvas-theme(http://dev.moblab.kr/canvas-theme/)</a:t>
            </a:r>
          </a:p>
          <a:p>
            <a:endParaRPr lang="en-US" altLang="ko-KR" b="1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u="sng" dirty="0"/>
              <a:t>기본적인 테마</a:t>
            </a:r>
            <a:r>
              <a:rPr lang="en-US" altLang="ko-KR" b="1" u="sng" dirty="0"/>
              <a:t>, UI</a:t>
            </a:r>
            <a:r>
              <a:rPr lang="ko-KR" altLang="en-US" b="1" u="sng" dirty="0"/>
              <a:t>는 </a:t>
            </a:r>
            <a:r>
              <a:rPr lang="en-US" altLang="ko-KR" b="1" u="sng" dirty="0"/>
              <a:t>“Cozyhouzz - ver1(</a:t>
            </a:r>
            <a:r>
              <a:rPr lang="en-US" altLang="ko-KR" b="1" dirty="0">
                <a:hlinkClick r:id="rId2"/>
              </a:rPr>
              <a:t>http://github.com/kincjf/cozyhouzz-web/</a:t>
            </a:r>
            <a:r>
              <a:rPr lang="en-US" altLang="ko-KR" b="1" dirty="0"/>
              <a:t>)</a:t>
            </a:r>
            <a:r>
              <a:rPr lang="ko-KR" altLang="en-US" b="1" u="sng" dirty="0"/>
              <a:t>를 이용</a:t>
            </a:r>
            <a:endParaRPr lang="en-US" altLang="ko-KR" b="1" u="sng" dirty="0"/>
          </a:p>
          <a:p>
            <a:endParaRPr lang="en-US" altLang="ko-KR" b="1" u="sng" dirty="0"/>
          </a:p>
          <a:p>
            <a:endParaRPr lang="en-US" altLang="ko-KR" b="1" u="sng" dirty="0"/>
          </a:p>
          <a:p>
            <a:r>
              <a:rPr lang="en-US" altLang="ko-KR" b="1" u="sng" dirty="0"/>
              <a:t>* </a:t>
            </a:r>
            <a:r>
              <a:rPr lang="ko-KR" altLang="en-US" b="1" u="sng" dirty="0"/>
              <a:t>자세한 </a:t>
            </a:r>
            <a:r>
              <a:rPr lang="en-US" altLang="ko-KR" b="1" u="sng" dirty="0"/>
              <a:t>DB </a:t>
            </a:r>
            <a:r>
              <a:rPr lang="ko-KR" altLang="en-US" b="1" u="sng" dirty="0"/>
              <a:t>구조는 </a:t>
            </a:r>
            <a:r>
              <a:rPr lang="en-US" altLang="ko-KR" b="1" u="sng" dirty="0"/>
              <a:t>.</a:t>
            </a:r>
            <a:r>
              <a:rPr lang="en-US" altLang="ko-KR" b="1" u="sng" dirty="0" err="1"/>
              <a:t>mwb</a:t>
            </a:r>
            <a:r>
              <a:rPr lang="en-US" altLang="ko-KR" b="1" u="sng" dirty="0"/>
              <a:t>(</a:t>
            </a:r>
            <a:r>
              <a:rPr lang="en-US" altLang="ko-KR" b="1" u="sng" dirty="0" err="1"/>
              <a:t>mysqlworkbench</a:t>
            </a:r>
            <a:r>
              <a:rPr lang="en-US" altLang="ko-KR" b="1" u="sng" dirty="0"/>
              <a:t>) </a:t>
            </a:r>
            <a:r>
              <a:rPr lang="ko-KR" altLang="en-US" b="1" u="sng" dirty="0"/>
              <a:t>파일 참조 </a:t>
            </a:r>
            <a:endParaRPr lang="en-US" altLang="ko-KR" b="1" u="sng" dirty="0"/>
          </a:p>
          <a:p>
            <a:r>
              <a:rPr lang="en-US" altLang="ko-KR" b="1" u="sng" dirty="0"/>
              <a:t>- </a:t>
            </a:r>
            <a:r>
              <a:rPr lang="ko-KR" altLang="en-US" b="1" u="sng" dirty="0" err="1"/>
              <a:t>테스팅</a:t>
            </a:r>
            <a:r>
              <a:rPr lang="ko-KR" altLang="en-US" b="1" u="sng" dirty="0"/>
              <a:t> 확인 사항은 </a:t>
            </a:r>
            <a:r>
              <a:rPr lang="ko-KR" altLang="en-US" b="1" u="sng" dirty="0" err="1"/>
              <a:t>구글</a:t>
            </a:r>
            <a:r>
              <a:rPr lang="ko-KR" altLang="en-US" b="1" u="sng" dirty="0"/>
              <a:t> 스프레드 시트 </a:t>
            </a:r>
            <a:r>
              <a:rPr lang="en-US" altLang="ko-KR" b="1" u="sng" dirty="0"/>
              <a:t>– “</a:t>
            </a:r>
            <a:r>
              <a:rPr lang="ko-KR" altLang="en-US" b="1" u="sng" dirty="0" err="1"/>
              <a:t>테스팅항목</a:t>
            </a:r>
            <a:r>
              <a:rPr lang="en-US" altLang="ko-KR" b="1" u="sng" dirty="0"/>
              <a:t>“ </a:t>
            </a:r>
            <a:r>
              <a:rPr lang="ko-KR" altLang="en-US" b="1" u="sng" dirty="0"/>
              <a:t>참조</a:t>
            </a:r>
            <a:endParaRPr lang="en-US" altLang="ko-KR" b="1" u="sng" dirty="0"/>
          </a:p>
          <a:p>
            <a:r>
              <a:rPr lang="en-US" altLang="ko-KR" b="1" u="sng" dirty="0"/>
              <a:t>- </a:t>
            </a:r>
            <a:r>
              <a:rPr lang="ko-KR" altLang="en-US" b="1" u="sng" dirty="0"/>
              <a:t>각종 정보 내용은 공유 </a:t>
            </a:r>
            <a:r>
              <a:rPr lang="ko-KR" altLang="en-US" b="1" u="sng" dirty="0" err="1"/>
              <a:t>구글</a:t>
            </a:r>
            <a:r>
              <a:rPr lang="ko-KR" altLang="en-US" b="1" u="sng" dirty="0"/>
              <a:t> 스프레드시트의 </a:t>
            </a:r>
            <a:r>
              <a:rPr lang="en-US" altLang="ko-KR" b="1" u="sng" dirty="0"/>
              <a:t>“References”</a:t>
            </a:r>
            <a:r>
              <a:rPr lang="ko-KR" altLang="en-US" b="1" u="sng" dirty="0"/>
              <a:t>에서 찾을 수 있음</a:t>
            </a:r>
            <a:r>
              <a:rPr lang="en-US" altLang="ko-KR" b="1" u="sng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448266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62212" y="326870"/>
            <a:ext cx="70259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방 정보관리 </a:t>
            </a:r>
            <a:r>
              <a:rPr lang="en-US" altLang="ko-KR" b="1" dirty="0"/>
              <a:t>– </a:t>
            </a:r>
            <a:r>
              <a:rPr lang="ko-KR" altLang="en-US" b="1" dirty="0"/>
              <a:t>방 정보 목록 조회</a:t>
            </a:r>
            <a:r>
              <a:rPr lang="en-US" altLang="ko-KR" b="1" dirty="0"/>
              <a:t>(1) - </a:t>
            </a:r>
            <a:r>
              <a:rPr lang="ko-KR" altLang="en-US" b="1" dirty="0"/>
              <a:t>개발참고사항</a:t>
            </a:r>
            <a:r>
              <a:rPr lang="en-US" altLang="ko-KR" b="1" dirty="0"/>
              <a:t> </a:t>
            </a:r>
            <a:endParaRPr lang="ko-KR" alt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462212" y="948690"/>
            <a:ext cx="10618236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/>
              <a:t>검색기능 </a:t>
            </a:r>
            <a:r>
              <a:rPr lang="ko-KR" altLang="en-US" b="1" dirty="0" err="1"/>
              <a:t>구현시</a:t>
            </a:r>
            <a:endParaRPr lang="en-US" altLang="ko-KR" b="1" dirty="0"/>
          </a:p>
          <a:p>
            <a:pPr marL="285750" indent="-285750">
              <a:buFontTx/>
              <a:buChar char="-"/>
            </a:pPr>
            <a:r>
              <a:rPr lang="en-US" altLang="ko-KR" b="1" dirty="0"/>
              <a:t>Google Geocoding API</a:t>
            </a:r>
            <a:r>
              <a:rPr lang="ko-KR" altLang="en-US" b="1" dirty="0"/>
              <a:t>를 이용한 지도</a:t>
            </a:r>
            <a:r>
              <a:rPr lang="en-US" altLang="ko-KR" b="1" dirty="0"/>
              <a:t>-&gt;</a:t>
            </a:r>
            <a:r>
              <a:rPr lang="ko-KR" altLang="en-US" b="1" dirty="0"/>
              <a:t>좌표 변환</a:t>
            </a:r>
            <a:r>
              <a:rPr lang="en-US" altLang="ko-KR" b="1" dirty="0"/>
              <a:t>, </a:t>
            </a:r>
            <a:r>
              <a:rPr lang="ko-KR" altLang="en-US" b="1" dirty="0"/>
              <a:t>검색언어적용</a:t>
            </a:r>
            <a:r>
              <a:rPr lang="en-US" altLang="ko-KR" b="1" dirty="0"/>
              <a:t>(language)</a:t>
            </a:r>
          </a:p>
          <a:p>
            <a:r>
              <a:rPr lang="en-US" altLang="ko-KR" b="1" dirty="0"/>
              <a:t>(</a:t>
            </a:r>
            <a:r>
              <a:rPr lang="en-US" altLang="ko-KR" b="1" dirty="0">
                <a:hlinkClick r:id="rId2"/>
              </a:rPr>
              <a:t>http://maps.googleapis.com/maps/api/geocode/json?address=%EB%8D%95%EC%A7%84%EA%B5%AC%20%EB%A7%A4%EB%B4%894%EA%B8%B8&amp;language=ch&amp;sensor=false</a:t>
            </a:r>
            <a:endParaRPr lang="en-US" altLang="ko-KR" b="1" dirty="0"/>
          </a:p>
          <a:p>
            <a:r>
              <a:rPr lang="en-US" altLang="ko-KR" b="1" dirty="0"/>
              <a:t>https://developers.google.com/maps/documentation/geocoding/intro?hl=ko)</a:t>
            </a:r>
          </a:p>
          <a:p>
            <a:endParaRPr lang="en-US" altLang="ko-KR" b="1" dirty="0"/>
          </a:p>
          <a:p>
            <a:r>
              <a:rPr lang="en-US" altLang="ko-KR" b="1" dirty="0"/>
              <a:t>- </a:t>
            </a:r>
            <a:r>
              <a:rPr lang="ko-KR" altLang="en-US" b="1" dirty="0" err="1"/>
              <a:t>마커</a:t>
            </a:r>
            <a:r>
              <a:rPr lang="ko-KR" altLang="en-US" b="1" dirty="0"/>
              <a:t> </a:t>
            </a:r>
            <a:r>
              <a:rPr lang="ko-KR" altLang="en-US" b="1" dirty="0" err="1"/>
              <a:t>클러스터링을</a:t>
            </a:r>
            <a:r>
              <a:rPr lang="ko-KR" altLang="en-US" b="1" dirty="0"/>
              <a:t> 이용</a:t>
            </a:r>
            <a:r>
              <a:rPr lang="en-US" altLang="ko-KR" b="1" dirty="0"/>
              <a:t>(https://developers.google.com/maps/documentation/javascript/marker-clustering)</a:t>
            </a:r>
          </a:p>
          <a:p>
            <a:endParaRPr lang="en-US" altLang="ko-KR" b="1" dirty="0"/>
          </a:p>
          <a:p>
            <a:pPr marL="285750" indent="-285750">
              <a:buFontTx/>
              <a:buChar char="-"/>
            </a:pPr>
            <a:r>
              <a:rPr lang="en-US" altLang="ko-KR" b="1" u="sng" dirty="0"/>
              <a:t>language</a:t>
            </a:r>
            <a:r>
              <a:rPr lang="ko-KR" altLang="en-US" b="1" u="sng" dirty="0"/>
              <a:t>의 경우 기본적으로 </a:t>
            </a:r>
            <a:r>
              <a:rPr lang="en-US" altLang="ko-KR" b="1" u="sng" dirty="0"/>
              <a:t>“</a:t>
            </a:r>
            <a:r>
              <a:rPr lang="en-US" altLang="ko-KR" b="1" u="sng" dirty="0" err="1"/>
              <a:t>ko</a:t>
            </a:r>
            <a:r>
              <a:rPr lang="en-US" altLang="ko-KR" b="1" u="sng" dirty="0"/>
              <a:t>”</a:t>
            </a:r>
            <a:r>
              <a:rPr lang="ko-KR" altLang="en-US" b="1" u="sng" dirty="0"/>
              <a:t>를 기준으로 하고</a:t>
            </a:r>
            <a:r>
              <a:rPr lang="en-US" altLang="ko-KR" b="1" u="sng" dirty="0"/>
              <a:t>, </a:t>
            </a:r>
            <a:r>
              <a:rPr lang="ko-KR" altLang="en-US" b="1" u="sng" dirty="0"/>
              <a:t>유동적으로 다른 언어</a:t>
            </a:r>
            <a:r>
              <a:rPr lang="en-US" altLang="ko-KR" b="1" u="sng" dirty="0"/>
              <a:t>(</a:t>
            </a:r>
            <a:r>
              <a:rPr lang="ko-KR" altLang="en-US" b="1" u="sng" dirty="0"/>
              <a:t>영어</a:t>
            </a:r>
            <a:r>
              <a:rPr lang="en-US" altLang="ko-KR" b="1" u="sng" dirty="0"/>
              <a:t>)</a:t>
            </a:r>
            <a:r>
              <a:rPr lang="ko-KR" altLang="en-US" b="1" u="sng" dirty="0"/>
              <a:t>로 변경할 수 있도록 개발 필요</a:t>
            </a:r>
            <a:endParaRPr lang="en-US" altLang="ko-KR" b="1" u="sng" dirty="0"/>
          </a:p>
          <a:p>
            <a:pPr marL="285750" indent="-285750">
              <a:buFontTx/>
              <a:buChar char="-"/>
            </a:pPr>
            <a:endParaRPr lang="en-US" altLang="ko-KR" b="1" u="sng" dirty="0"/>
          </a:p>
          <a:p>
            <a:pPr marL="285750" indent="-285750">
              <a:buFontTx/>
              <a:buChar char="-"/>
            </a:pPr>
            <a:r>
              <a:rPr lang="ko-KR" altLang="en-US" b="1" u="sng" dirty="0"/>
              <a:t>자동완성 기능 구현하기</a:t>
            </a:r>
            <a:endParaRPr lang="en-US" altLang="ko-KR" b="1" u="sng" dirty="0"/>
          </a:p>
          <a:p>
            <a:r>
              <a:rPr lang="en-US" altLang="ko-KR" b="1" u="sng" dirty="0"/>
              <a:t>(</a:t>
            </a:r>
            <a:r>
              <a:rPr lang="en-US" altLang="ko-KR" b="1" dirty="0"/>
              <a:t>canvas/component-</a:t>
            </a:r>
            <a:r>
              <a:rPr lang="en-US" altLang="ko-KR" b="1" dirty="0" err="1"/>
              <a:t>typeahead.php</a:t>
            </a:r>
            <a:r>
              <a:rPr lang="en-US" altLang="ko-KR" b="1" dirty="0"/>
              <a:t>, </a:t>
            </a:r>
            <a:r>
              <a:rPr lang="en-US" altLang="ko-KR" b="1" dirty="0">
                <a:hlinkClick r:id="rId3"/>
              </a:rPr>
              <a:t>https://twitter.github.io/typeahead.js</a:t>
            </a:r>
            <a:r>
              <a:rPr lang="en-US" altLang="ko-KR" b="1" u="sng" dirty="0"/>
              <a:t>)</a:t>
            </a:r>
          </a:p>
          <a:p>
            <a:pPr marL="285750" indent="-285750">
              <a:buFontTx/>
              <a:buChar char="-"/>
            </a:pPr>
            <a:endParaRPr lang="en-US" altLang="ko-KR" b="1" u="sng" dirty="0"/>
          </a:p>
          <a:p>
            <a:pPr marL="285750" indent="-285750">
              <a:buFontTx/>
              <a:buChar char="-"/>
            </a:pPr>
            <a:r>
              <a:rPr lang="ko-KR" altLang="en-US" b="1" u="sng" dirty="0" err="1"/>
              <a:t>페이지네이션</a:t>
            </a:r>
            <a:r>
              <a:rPr lang="en-US" altLang="ko-KR" b="1" u="sng" dirty="0"/>
              <a:t>/</a:t>
            </a:r>
            <a:r>
              <a:rPr lang="ko-KR" altLang="en-US" b="1" u="sng" dirty="0"/>
              <a:t>필터기능 구현하기</a:t>
            </a:r>
            <a:endParaRPr lang="en-US" altLang="ko-KR" b="1" u="sng" dirty="0"/>
          </a:p>
          <a:p>
            <a:r>
              <a:rPr lang="en-US" altLang="ko-KR" b="1" u="sng" dirty="0"/>
              <a:t>(</a:t>
            </a:r>
            <a:r>
              <a:rPr lang="en-US" altLang="ko-KR" b="1" u="sng" dirty="0">
                <a:hlinkClick r:id="rId4"/>
              </a:rPr>
              <a:t>https://esimakin.github.io/twbs-pagination/</a:t>
            </a:r>
            <a:r>
              <a:rPr lang="en-US" altLang="ko-KR" b="1" u="sng" dirty="0"/>
              <a:t>, http://listjs.com/)</a:t>
            </a:r>
          </a:p>
          <a:p>
            <a:pPr marL="285750" indent="-285750">
              <a:buFontTx/>
              <a:buChar char="-"/>
            </a:pPr>
            <a:endParaRPr lang="en-US" altLang="ko-KR" b="1" u="sng" dirty="0"/>
          </a:p>
          <a:p>
            <a:r>
              <a:rPr lang="en-US" altLang="ko-KR" b="1" u="sng" dirty="0"/>
              <a:t>※ </a:t>
            </a:r>
            <a:r>
              <a:rPr lang="ko-KR" altLang="en-US" b="1" u="sng" dirty="0"/>
              <a:t>직방의 경우 모든 축척범위</a:t>
            </a:r>
            <a:r>
              <a:rPr lang="en-US" altLang="ko-KR" b="1" u="sng" dirty="0"/>
              <a:t>(128km)</a:t>
            </a:r>
            <a:r>
              <a:rPr lang="ko-KR" altLang="en-US" b="1" u="sng" dirty="0"/>
              <a:t>를 허용하기 때문에 </a:t>
            </a:r>
            <a:r>
              <a:rPr lang="ko-KR" altLang="en-US" b="1" u="sng" dirty="0" err="1"/>
              <a:t>검색시</a:t>
            </a:r>
            <a:r>
              <a:rPr lang="ko-KR" altLang="en-US" b="1" u="sng" dirty="0"/>
              <a:t> 부하</a:t>
            </a:r>
            <a:r>
              <a:rPr lang="en-US" altLang="ko-KR" b="1" u="sng" dirty="0"/>
              <a:t>&amp;</a:t>
            </a:r>
            <a:r>
              <a:rPr lang="ko-KR" altLang="en-US" b="1" u="sng" dirty="0"/>
              <a:t>로딩지연이 발생하지만</a:t>
            </a:r>
            <a:r>
              <a:rPr lang="en-US" altLang="ko-KR" b="1" u="sng" dirty="0"/>
              <a:t>, </a:t>
            </a:r>
            <a:r>
              <a:rPr lang="ko-KR" altLang="en-US" b="1" u="sng" dirty="0"/>
              <a:t>다방의 경우 축척범위 </a:t>
            </a:r>
            <a:r>
              <a:rPr lang="en-US" altLang="ko-KR" b="1" u="sng" dirty="0"/>
              <a:t>10km</a:t>
            </a:r>
            <a:r>
              <a:rPr lang="ko-KR" altLang="en-US" b="1" u="sng" dirty="0"/>
              <a:t>까지만 허용하고</a:t>
            </a:r>
            <a:r>
              <a:rPr lang="en-US" altLang="ko-KR" b="1" u="sng" dirty="0"/>
              <a:t>, map</a:t>
            </a:r>
            <a:r>
              <a:rPr lang="ko-KR" altLang="en-US" b="1" u="sng" dirty="0"/>
              <a:t>상 검색은 </a:t>
            </a:r>
            <a:r>
              <a:rPr lang="en-US" altLang="ko-KR" b="1" u="sng" dirty="0"/>
              <a:t>2km</a:t>
            </a:r>
            <a:r>
              <a:rPr lang="ko-KR" altLang="en-US" b="1" u="sng" dirty="0"/>
              <a:t>만 허용하기 때문에 상대적으로 부하가 적게 발생하는 장점이 있음</a:t>
            </a:r>
            <a:endParaRPr lang="en-US" altLang="ko-KR" b="1" u="sng" dirty="0"/>
          </a:p>
        </p:txBody>
      </p:sp>
    </p:spTree>
    <p:extLst>
      <p:ext uri="{BB962C8B-B14F-4D97-AF65-F5344CB8AC3E}">
        <p14:creationId xmlns:p14="http://schemas.microsoft.com/office/powerpoint/2010/main" val="36825487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62212" y="326870"/>
            <a:ext cx="70259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방 정보관리 </a:t>
            </a:r>
            <a:r>
              <a:rPr lang="en-US" altLang="ko-KR" b="1" dirty="0"/>
              <a:t>– </a:t>
            </a:r>
            <a:r>
              <a:rPr lang="ko-KR" altLang="en-US" b="1" dirty="0"/>
              <a:t>방 정보 목록 조회</a:t>
            </a:r>
            <a:r>
              <a:rPr lang="en-US" altLang="ko-KR" b="1" dirty="0"/>
              <a:t>(1) - </a:t>
            </a:r>
            <a:r>
              <a:rPr lang="ko-KR" altLang="en-US" b="1" dirty="0"/>
              <a:t>개발참고사항</a:t>
            </a:r>
            <a:r>
              <a:rPr lang="en-US" altLang="ko-KR" b="1" dirty="0"/>
              <a:t> </a:t>
            </a:r>
            <a:endParaRPr lang="ko-KR" alt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462212" y="1092365"/>
            <a:ext cx="10618236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b="1" dirty="0"/>
              <a:t>Google Geocoding API</a:t>
            </a:r>
            <a:r>
              <a:rPr lang="ko-KR" altLang="en-US" b="1" dirty="0"/>
              <a:t>를 이용한 지도</a:t>
            </a:r>
            <a:r>
              <a:rPr lang="en-US" altLang="ko-KR" b="1" dirty="0"/>
              <a:t>-&gt;</a:t>
            </a:r>
            <a:r>
              <a:rPr lang="ko-KR" altLang="en-US" b="1" dirty="0"/>
              <a:t>좌표 변환</a:t>
            </a:r>
            <a:endParaRPr lang="en-US" altLang="ko-KR" b="1" dirty="0"/>
          </a:p>
          <a:p>
            <a:pPr marL="285750" indent="-285750">
              <a:buFontTx/>
              <a:buChar char="-"/>
            </a:pPr>
            <a:endParaRPr lang="en-US" altLang="ko-KR" b="1" dirty="0"/>
          </a:p>
          <a:p>
            <a:pPr marL="285750" indent="-285750">
              <a:buFontTx/>
              <a:buChar char="-"/>
            </a:pPr>
            <a:r>
              <a:rPr lang="en-US" altLang="ko-KR" b="1" dirty="0"/>
              <a:t>“</a:t>
            </a:r>
            <a:r>
              <a:rPr lang="ko-KR" altLang="en-US" b="1" dirty="0"/>
              <a:t>지도</a:t>
            </a:r>
            <a:r>
              <a:rPr lang="en-US" altLang="ko-KR" b="1" dirty="0"/>
              <a:t>”</a:t>
            </a:r>
            <a:r>
              <a:rPr lang="ko-KR" altLang="en-US" b="1" dirty="0"/>
              <a:t>기준 검색의 경우</a:t>
            </a:r>
            <a:r>
              <a:rPr lang="en-US" altLang="ko-KR" b="1" dirty="0"/>
              <a:t>(1</a:t>
            </a:r>
            <a:r>
              <a:rPr lang="ko-KR" altLang="en-US" b="1" dirty="0"/>
              <a:t>순위 구현</a:t>
            </a:r>
            <a:r>
              <a:rPr lang="en-US" altLang="ko-KR" b="1" dirty="0"/>
              <a:t>)</a:t>
            </a:r>
          </a:p>
          <a:p>
            <a:r>
              <a:rPr lang="ko-KR" altLang="en-US" b="1" dirty="0"/>
              <a:t> </a:t>
            </a:r>
            <a:r>
              <a:rPr lang="en-US" altLang="ko-KR" b="1" dirty="0"/>
              <a:t>map viewport</a:t>
            </a:r>
            <a:r>
              <a:rPr lang="ko-KR" altLang="en-US" b="1" dirty="0"/>
              <a:t>에 대한 </a:t>
            </a:r>
            <a:r>
              <a:rPr lang="en-US" altLang="ko-KR" dirty="0" err="1">
                <a:hlinkClick r:id="rId2"/>
              </a:rPr>
              <a:t>LatLngBounds</a:t>
            </a:r>
            <a:r>
              <a:rPr lang="ko-KR" altLang="en-US" dirty="0"/>
              <a:t>를 계산하여 좌표</a:t>
            </a:r>
            <a:r>
              <a:rPr lang="en-US" altLang="ko-KR" dirty="0"/>
              <a:t>(</a:t>
            </a:r>
            <a:r>
              <a:rPr lang="ko-KR" altLang="en-US" dirty="0"/>
              <a:t>위도</a:t>
            </a:r>
            <a:r>
              <a:rPr lang="en-US" altLang="ko-KR" dirty="0"/>
              <a:t>/</a:t>
            </a:r>
            <a:r>
              <a:rPr lang="ko-KR" altLang="en-US" dirty="0"/>
              <a:t>경도</a:t>
            </a:r>
            <a:r>
              <a:rPr lang="en-US" altLang="ko-KR" dirty="0"/>
              <a:t>)</a:t>
            </a:r>
            <a:r>
              <a:rPr lang="ko-KR" altLang="en-US" dirty="0"/>
              <a:t>를 범위로 하는 검색질의를 생성하는 것이 좋을 것 같음</a:t>
            </a:r>
            <a:endParaRPr lang="en-US" altLang="ko-KR" dirty="0"/>
          </a:p>
          <a:p>
            <a:pPr marL="285750" indent="-285750">
              <a:buFontTx/>
              <a:buChar char="-"/>
            </a:pPr>
            <a:endParaRPr lang="en-US" altLang="ko-KR" b="1" dirty="0"/>
          </a:p>
          <a:p>
            <a:pPr marL="285750" indent="-285750">
              <a:buFontTx/>
              <a:buChar char="-"/>
            </a:pPr>
            <a:r>
              <a:rPr lang="en-US" altLang="ko-KR" b="1" dirty="0"/>
              <a:t>“</a:t>
            </a:r>
            <a:r>
              <a:rPr lang="ko-KR" altLang="en-US" b="1" dirty="0"/>
              <a:t>조건</a:t>
            </a:r>
            <a:r>
              <a:rPr lang="en-US" altLang="ko-KR" b="1" dirty="0"/>
              <a:t>”</a:t>
            </a:r>
            <a:r>
              <a:rPr lang="ko-KR" altLang="en-US" b="1" dirty="0"/>
              <a:t>기준 검색의 경우</a:t>
            </a:r>
            <a:r>
              <a:rPr lang="en-US" altLang="ko-KR" b="1" dirty="0"/>
              <a:t>(1</a:t>
            </a:r>
            <a:r>
              <a:rPr lang="ko-KR" altLang="en-US" b="1" dirty="0"/>
              <a:t>순위 구현</a:t>
            </a:r>
            <a:r>
              <a:rPr lang="en-US" altLang="ko-KR" b="1" dirty="0"/>
              <a:t>)</a:t>
            </a:r>
          </a:p>
          <a:p>
            <a:r>
              <a:rPr lang="en-US" altLang="ko-KR" b="1" dirty="0"/>
              <a:t>Best Solution : </a:t>
            </a:r>
            <a:r>
              <a:rPr lang="en-US" altLang="ko-KR" b="1" dirty="0" err="1"/>
              <a:t>LatLagBounds</a:t>
            </a:r>
            <a:r>
              <a:rPr lang="en-US" altLang="ko-KR" b="1" dirty="0"/>
              <a:t> </a:t>
            </a:r>
            <a:r>
              <a:rPr lang="ko-KR" altLang="en-US" b="1" dirty="0"/>
              <a:t>계산을 통한 좌표기준 범위 검색 후 조회된 데이터에 대한 필터 검색 실시</a:t>
            </a:r>
            <a:endParaRPr lang="en-US" altLang="ko-KR" b="1" dirty="0"/>
          </a:p>
          <a:p>
            <a:r>
              <a:rPr lang="en-US" altLang="ko-KR" b="1" strike="sngStrike" dirty="0"/>
              <a:t>Easy Solution : Request Query </a:t>
            </a:r>
            <a:r>
              <a:rPr lang="ko-KR" altLang="en-US" b="1" strike="sngStrike" dirty="0" err="1"/>
              <a:t>셋팅을</a:t>
            </a:r>
            <a:r>
              <a:rPr lang="ko-KR" altLang="en-US" b="1" strike="sngStrike" dirty="0"/>
              <a:t> 통한 범위</a:t>
            </a:r>
            <a:r>
              <a:rPr lang="en-US" altLang="ko-KR" b="1" strike="sngStrike" dirty="0"/>
              <a:t>&amp;</a:t>
            </a:r>
            <a:r>
              <a:rPr lang="ko-KR" altLang="en-US" b="1" strike="sngStrike" dirty="0"/>
              <a:t>필터 검색 실시</a:t>
            </a:r>
            <a:endParaRPr lang="en-US" altLang="ko-KR" b="1" strike="sngStrike" dirty="0"/>
          </a:p>
          <a:p>
            <a:endParaRPr lang="en-US" altLang="ko-KR" b="1" dirty="0"/>
          </a:p>
          <a:p>
            <a:pPr marL="285750" indent="-285750">
              <a:buFontTx/>
              <a:buChar char="-"/>
            </a:pPr>
            <a:r>
              <a:rPr lang="en-US" altLang="ko-KR" b="1" dirty="0"/>
              <a:t>“</a:t>
            </a:r>
            <a:r>
              <a:rPr lang="ko-KR" altLang="en-US" b="1" dirty="0" err="1"/>
              <a:t>검색창</a:t>
            </a:r>
            <a:r>
              <a:rPr lang="en-US" altLang="ko-KR" b="1" dirty="0"/>
              <a:t>”</a:t>
            </a:r>
            <a:r>
              <a:rPr lang="ko-KR" altLang="en-US" b="1" dirty="0"/>
              <a:t>기준 검색의 경우</a:t>
            </a:r>
            <a:r>
              <a:rPr lang="en-US" altLang="ko-KR" b="1" dirty="0"/>
              <a:t>(2</a:t>
            </a:r>
            <a:r>
              <a:rPr lang="ko-KR" altLang="en-US" b="1" dirty="0"/>
              <a:t>순위 구현</a:t>
            </a:r>
            <a:r>
              <a:rPr lang="en-US" altLang="ko-KR" b="1" dirty="0"/>
              <a:t>)</a:t>
            </a:r>
          </a:p>
          <a:p>
            <a:r>
              <a:rPr lang="en-US" altLang="ko-KR" b="1" dirty="0"/>
              <a:t>Google geocoding, typeahead.js</a:t>
            </a:r>
            <a:r>
              <a:rPr lang="ko-KR" altLang="en-US" b="1" dirty="0"/>
              <a:t>을 이용함</a:t>
            </a:r>
            <a:r>
              <a:rPr lang="en-US" altLang="ko-KR" b="1" dirty="0"/>
              <a:t>. (</a:t>
            </a:r>
            <a:r>
              <a:rPr lang="ko-KR" altLang="en-US" b="1" dirty="0"/>
              <a:t>서버부하방지를 위해서 단어단위로 검색하되 </a:t>
            </a:r>
            <a:r>
              <a:rPr lang="en-US" altLang="ko-KR" b="1" dirty="0" err="1"/>
              <a:t>keyup</a:t>
            </a:r>
            <a:r>
              <a:rPr lang="ko-KR" altLang="en-US" b="1" dirty="0" err="1"/>
              <a:t>입력후</a:t>
            </a:r>
            <a:r>
              <a:rPr lang="ko-KR" altLang="en-US" b="1" dirty="0"/>
              <a:t> 약 </a:t>
            </a:r>
            <a:r>
              <a:rPr lang="en-US" altLang="ko-KR" b="1" dirty="0"/>
              <a:t>1.5~2</a:t>
            </a:r>
            <a:r>
              <a:rPr lang="ko-KR" altLang="en-US" b="1" dirty="0"/>
              <a:t>초 이후에 검색이 되게 하기</a:t>
            </a:r>
            <a:r>
              <a:rPr lang="en-US" altLang="ko-KR" b="1" dirty="0"/>
              <a:t>)</a:t>
            </a:r>
          </a:p>
          <a:p>
            <a:r>
              <a:rPr lang="en-US" altLang="ko-KR" b="1" dirty="0"/>
              <a:t>(“room” </a:t>
            </a:r>
            <a:r>
              <a:rPr lang="ko-KR" altLang="en-US" b="1" dirty="0"/>
              <a:t>테이블 대상 주소</a:t>
            </a:r>
            <a:r>
              <a:rPr lang="en-US" altLang="ko-KR" b="1" dirty="0"/>
              <a:t> </a:t>
            </a:r>
          </a:p>
          <a:p>
            <a:endParaRPr lang="en-US" altLang="ko-KR" b="1" dirty="0"/>
          </a:p>
          <a:p>
            <a:r>
              <a:rPr lang="en-US" altLang="ko-KR" b="1" u="sng" dirty="0"/>
              <a:t>※ </a:t>
            </a:r>
            <a:r>
              <a:rPr lang="ko-KR" altLang="en-US" b="1" u="sng" dirty="0"/>
              <a:t>추천 해결 방법</a:t>
            </a:r>
            <a:endParaRPr lang="en-US" altLang="ko-KR" b="1" dirty="0"/>
          </a:p>
          <a:p>
            <a:r>
              <a:rPr lang="en-US" altLang="ko-KR" b="1" u="sng" dirty="0"/>
              <a:t>1. </a:t>
            </a:r>
            <a:r>
              <a:rPr lang="ko-KR" altLang="en-US" b="1" u="sng" dirty="0"/>
              <a:t>초기에는 데이터가 별로 안되니까 일단 모든 범위에 대해서 로딩 </a:t>
            </a:r>
            <a:r>
              <a:rPr lang="en-US" altLang="ko-KR" b="1" u="sng" dirty="0"/>
              <a:t>-&gt;</a:t>
            </a:r>
            <a:r>
              <a:rPr lang="ko-KR" altLang="en-US" b="1" u="sng" dirty="0"/>
              <a:t> 필터 적용</a:t>
            </a:r>
            <a:endParaRPr lang="en-US" altLang="ko-KR" b="1" u="sng" dirty="0"/>
          </a:p>
          <a:p>
            <a:r>
              <a:rPr lang="en-US" altLang="ko-KR" b="1" u="sng" dirty="0"/>
              <a:t>2. </a:t>
            </a:r>
            <a:r>
              <a:rPr lang="ko-KR" altLang="en-US" b="1" u="sng" dirty="0"/>
              <a:t>향후에는 </a:t>
            </a:r>
            <a:r>
              <a:rPr lang="en-US" altLang="ko-KR" b="1" u="sng" dirty="0"/>
              <a:t>map event </a:t>
            </a:r>
            <a:r>
              <a:rPr lang="ko-KR" altLang="en-US" b="1" u="sng" dirty="0"/>
              <a:t>발생시 </a:t>
            </a:r>
            <a:r>
              <a:rPr lang="en-US" altLang="ko-KR" b="1" u="sng" dirty="0"/>
              <a:t>bound</a:t>
            </a:r>
            <a:r>
              <a:rPr lang="ko-KR" altLang="en-US" b="1" u="sng" dirty="0"/>
              <a:t>된 </a:t>
            </a:r>
            <a:r>
              <a:rPr lang="en-US" altLang="ko-KR" b="1" u="sng" dirty="0"/>
              <a:t>map</a:t>
            </a:r>
            <a:r>
              <a:rPr lang="ko-KR" altLang="en-US" b="1" u="sng" dirty="0"/>
              <a:t>의 범위에 따라서 검색 </a:t>
            </a:r>
            <a:r>
              <a:rPr lang="en-US" altLang="ko-KR" b="1" u="sng" dirty="0"/>
              <a:t>-&gt; “</a:t>
            </a:r>
            <a:r>
              <a:rPr lang="ko-KR" altLang="en-US" b="1" u="sng" dirty="0"/>
              <a:t>조건</a:t>
            </a:r>
            <a:r>
              <a:rPr lang="en-US" altLang="ko-KR" b="1" u="sng" dirty="0"/>
              <a:t>＂</a:t>
            </a:r>
            <a:r>
              <a:rPr lang="ko-KR" altLang="en-US" b="1" u="sng" dirty="0"/>
              <a:t>필터 적용</a:t>
            </a:r>
            <a:endParaRPr lang="en-US" altLang="ko-KR" b="1" u="sng" dirty="0"/>
          </a:p>
        </p:txBody>
      </p:sp>
    </p:spTree>
    <p:extLst>
      <p:ext uri="{BB962C8B-B14F-4D97-AF65-F5344CB8AC3E}">
        <p14:creationId xmlns:p14="http://schemas.microsoft.com/office/powerpoint/2010/main" val="15928896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직사각형 111"/>
          <p:cNvSpPr/>
          <p:nvPr/>
        </p:nvSpPr>
        <p:spPr>
          <a:xfrm>
            <a:off x="1865112" y="1637438"/>
            <a:ext cx="1526611" cy="2851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조회수</a:t>
            </a:r>
            <a:r>
              <a:rPr lang="en-US" altLang="ko-KR" sz="1200" dirty="0"/>
              <a:t>, </a:t>
            </a:r>
            <a:r>
              <a:rPr lang="ko-KR" altLang="en-US" sz="1200" dirty="0"/>
              <a:t>등록일자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53420" y="326870"/>
            <a:ext cx="56282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방 정보관리</a:t>
            </a:r>
            <a:r>
              <a:rPr lang="en-US" altLang="ko-KR" b="1" dirty="0"/>
              <a:t> - </a:t>
            </a:r>
            <a:r>
              <a:rPr lang="ko-KR" altLang="en-US" b="1" dirty="0"/>
              <a:t>방 정보 상세보기</a:t>
            </a:r>
            <a:r>
              <a:rPr lang="en-US" altLang="ko-KR" b="1" dirty="0"/>
              <a:t>1(1) - </a:t>
            </a:r>
            <a:r>
              <a:rPr lang="ko-KR" altLang="en-US" b="1" dirty="0"/>
              <a:t>초기기획</a:t>
            </a:r>
          </a:p>
        </p:txBody>
      </p:sp>
      <p:sp>
        <p:nvSpPr>
          <p:cNvPr id="43" name="직사각형 42"/>
          <p:cNvSpPr/>
          <p:nvPr/>
        </p:nvSpPr>
        <p:spPr>
          <a:xfrm>
            <a:off x="9590183" y="64927"/>
            <a:ext cx="2569704" cy="323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/>
              <a:t>&lt; </a:t>
            </a:r>
            <a:r>
              <a:rPr lang="ko-KR" altLang="en-US" b="1" dirty="0"/>
              <a:t>참고사항 </a:t>
            </a:r>
            <a:r>
              <a:rPr lang="en-US" altLang="ko-KR" b="1" dirty="0"/>
              <a:t>&gt;</a:t>
            </a:r>
          </a:p>
          <a:p>
            <a:pPr algn="ctr"/>
            <a:endParaRPr lang="en-US" altLang="ko-KR" b="1" dirty="0"/>
          </a:p>
          <a:p>
            <a:pPr marL="285750" indent="-285750">
              <a:buFontTx/>
              <a:buChar char="-"/>
            </a:pPr>
            <a:r>
              <a:rPr lang="ko-KR" altLang="en-US" sz="1400" b="1" dirty="0" err="1"/>
              <a:t>모바일</a:t>
            </a:r>
            <a:r>
              <a:rPr lang="ko-KR" altLang="en-US" sz="1400" b="1" dirty="0"/>
              <a:t> 버전의 경우 </a:t>
            </a:r>
            <a:r>
              <a:rPr lang="en-US" altLang="ko-KR" sz="1400" b="1" dirty="0"/>
              <a:t>VR</a:t>
            </a:r>
            <a:r>
              <a:rPr lang="ko-KR" altLang="en-US" sz="1400" b="1" dirty="0"/>
              <a:t>사진</a:t>
            </a:r>
            <a:r>
              <a:rPr lang="en-US" altLang="ko-KR" sz="1400" b="1" dirty="0"/>
              <a:t>, </a:t>
            </a:r>
            <a:r>
              <a:rPr lang="ko-KR" altLang="en-US" sz="1400" b="1" dirty="0"/>
              <a:t>이미지</a:t>
            </a:r>
            <a:r>
              <a:rPr lang="en-US" altLang="ko-KR" sz="1400" b="1" dirty="0"/>
              <a:t>, </a:t>
            </a:r>
            <a:r>
              <a:rPr lang="ko-KR" altLang="en-US" sz="1400" b="1" dirty="0"/>
              <a:t>일반 </a:t>
            </a:r>
            <a:r>
              <a:rPr lang="en-US" altLang="ko-KR" sz="1400" b="1" dirty="0"/>
              <a:t>text</a:t>
            </a:r>
            <a:r>
              <a:rPr lang="ko-KR" altLang="en-US" sz="1400" b="1" dirty="0"/>
              <a:t>만 오기 때문에</a:t>
            </a:r>
            <a:endParaRPr lang="en-US" altLang="ko-KR" sz="1400" b="1" dirty="0"/>
          </a:p>
          <a:p>
            <a:pPr marL="285750" indent="-285750">
              <a:buFontTx/>
              <a:buChar char="-"/>
            </a:pPr>
            <a:r>
              <a:rPr lang="ko-KR" altLang="en-US" sz="1400" b="1" dirty="0"/>
              <a:t>주요 사진은 슬라이드 형태로 보여주고</a:t>
            </a:r>
            <a:r>
              <a:rPr lang="en-US" altLang="ko-KR" sz="1400" b="1" dirty="0"/>
              <a:t>, </a:t>
            </a:r>
            <a:r>
              <a:rPr lang="ko-KR" altLang="en-US" sz="1400" b="1" dirty="0"/>
              <a:t>나머지 이미지는 </a:t>
            </a:r>
            <a:r>
              <a:rPr lang="en-US" altLang="ko-KR" sz="1400" b="1" dirty="0"/>
              <a:t>HTML Text </a:t>
            </a:r>
            <a:r>
              <a:rPr lang="ko-KR" altLang="en-US" sz="1400" b="1" dirty="0"/>
              <a:t>형식으로 </a:t>
            </a:r>
            <a:r>
              <a:rPr lang="ko-KR" altLang="en-US" sz="1400" b="1" dirty="0" err="1"/>
              <a:t>업로드한다</a:t>
            </a:r>
            <a:r>
              <a:rPr lang="en-US" altLang="ko-KR" sz="1400" b="1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400" b="1" dirty="0"/>
              <a:t>연락처</a:t>
            </a:r>
            <a:r>
              <a:rPr lang="en-US" altLang="ko-KR" sz="1400" b="1" dirty="0"/>
              <a:t>(</a:t>
            </a:r>
            <a:r>
              <a:rPr lang="ko-KR" altLang="en-US" sz="1400" b="1" dirty="0" err="1"/>
              <a:t>전화걸기</a:t>
            </a:r>
            <a:r>
              <a:rPr lang="en-US" altLang="ko-KR" sz="1400" b="1" dirty="0"/>
              <a:t>, </a:t>
            </a:r>
            <a:r>
              <a:rPr lang="ko-KR" altLang="en-US" sz="1400" b="1" dirty="0" err="1"/>
              <a:t>문자보내기</a:t>
            </a:r>
            <a:r>
              <a:rPr lang="en-US" altLang="ko-KR" sz="1400" b="1" dirty="0"/>
              <a:t>)</a:t>
            </a:r>
            <a:r>
              <a:rPr lang="ko-KR" altLang="en-US" sz="1400" b="1" dirty="0"/>
              <a:t>등은 가상번호를 연결해서 본 서비스를 보고 연락을 건 것을 알 수 있도록 한다</a:t>
            </a:r>
            <a:r>
              <a:rPr lang="en-US" altLang="ko-KR" sz="1400" b="1" dirty="0"/>
              <a:t>.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701" y="1577937"/>
            <a:ext cx="1619250" cy="476250"/>
          </a:xfrm>
          <a:prstGeom prst="rect">
            <a:avLst/>
          </a:prstGeom>
        </p:spPr>
      </p:pic>
      <p:pic>
        <p:nvPicPr>
          <p:cNvPr id="67" name="그림 6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255" y="1343397"/>
            <a:ext cx="4422371" cy="190620"/>
          </a:xfrm>
          <a:prstGeom prst="rect">
            <a:avLst/>
          </a:prstGeom>
        </p:spPr>
      </p:pic>
      <p:pic>
        <p:nvPicPr>
          <p:cNvPr id="76" name="그림 7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5321" y="1671211"/>
            <a:ext cx="504825" cy="209550"/>
          </a:xfrm>
          <a:prstGeom prst="rect">
            <a:avLst/>
          </a:prstGeom>
        </p:spPr>
      </p:pic>
      <p:sp>
        <p:nvSpPr>
          <p:cNvPr id="77" name="모서리가 둥근 직사각형 76"/>
          <p:cNvSpPr/>
          <p:nvPr/>
        </p:nvSpPr>
        <p:spPr>
          <a:xfrm>
            <a:off x="3844661" y="1688931"/>
            <a:ext cx="413825" cy="16143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50</a:t>
            </a:r>
            <a:endParaRPr lang="ko-KR" altLang="en-US" sz="1200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5438" y="1607890"/>
            <a:ext cx="347328" cy="340518"/>
          </a:xfrm>
          <a:prstGeom prst="rect">
            <a:avLst/>
          </a:prstGeom>
        </p:spPr>
      </p:pic>
      <p:cxnSp>
        <p:nvCxnSpPr>
          <p:cNvPr id="84" name="직선 화살표 연결선 83"/>
          <p:cNvCxnSpPr/>
          <p:nvPr/>
        </p:nvCxnSpPr>
        <p:spPr>
          <a:xfrm flipV="1">
            <a:off x="7178740" y="5041244"/>
            <a:ext cx="2410439" cy="930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모서리가 둥근 직사각형 84"/>
          <p:cNvSpPr/>
          <p:nvPr/>
        </p:nvSpPr>
        <p:spPr>
          <a:xfrm>
            <a:off x="5575806" y="6389218"/>
            <a:ext cx="4701042" cy="2992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footer</a:t>
            </a:r>
            <a:endParaRPr lang="ko-KR" altLang="en-US" dirty="0"/>
          </a:p>
        </p:txBody>
      </p:sp>
      <p:sp>
        <p:nvSpPr>
          <p:cNvPr id="91" name="모서리가 둥근 직사각형 90"/>
          <p:cNvSpPr/>
          <p:nvPr/>
        </p:nvSpPr>
        <p:spPr>
          <a:xfrm>
            <a:off x="6409350" y="4119313"/>
            <a:ext cx="855785" cy="26768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수정</a:t>
            </a:r>
          </a:p>
        </p:txBody>
      </p:sp>
      <p:sp>
        <p:nvSpPr>
          <p:cNvPr id="105" name="모서리가 둥근 직사각형 104"/>
          <p:cNvSpPr/>
          <p:nvPr/>
        </p:nvSpPr>
        <p:spPr>
          <a:xfrm>
            <a:off x="7402890" y="4130205"/>
            <a:ext cx="855785" cy="26768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삭제</a:t>
            </a:r>
          </a:p>
        </p:txBody>
      </p:sp>
      <p:sp>
        <p:nvSpPr>
          <p:cNvPr id="123" name="모서리가 둥근 직사각형 122"/>
          <p:cNvSpPr/>
          <p:nvPr/>
        </p:nvSpPr>
        <p:spPr>
          <a:xfrm>
            <a:off x="8385497" y="4122763"/>
            <a:ext cx="1239801" cy="3001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재등록</a:t>
            </a:r>
          </a:p>
        </p:txBody>
      </p:sp>
      <p:sp>
        <p:nvSpPr>
          <p:cNvPr id="124" name="직사각형 123"/>
          <p:cNvSpPr/>
          <p:nvPr/>
        </p:nvSpPr>
        <p:spPr>
          <a:xfrm>
            <a:off x="5678190" y="4468446"/>
            <a:ext cx="4422371" cy="18371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Comment API(</a:t>
            </a:r>
            <a:r>
              <a:rPr lang="ko-KR" altLang="en-US" sz="1600" dirty="0" err="1"/>
              <a:t>댓글</a:t>
            </a:r>
            <a:r>
              <a:rPr lang="ko-KR" altLang="en-US" sz="1600" dirty="0"/>
              <a:t> 기능</a:t>
            </a:r>
            <a:r>
              <a:rPr lang="en-US" altLang="ko-KR" sz="1600" dirty="0"/>
              <a:t>)</a:t>
            </a:r>
          </a:p>
          <a:p>
            <a:pPr algn="ctr"/>
            <a:endParaRPr lang="en-US" altLang="ko-KR" sz="1600" dirty="0"/>
          </a:p>
          <a:p>
            <a:pPr algn="ctr"/>
            <a:endParaRPr lang="en-US" altLang="ko-KR" sz="1600" dirty="0"/>
          </a:p>
          <a:p>
            <a:pPr algn="ctr"/>
            <a:endParaRPr lang="en-US" altLang="ko-KR" sz="1600" dirty="0"/>
          </a:p>
          <a:p>
            <a:pPr algn="ctr"/>
            <a:endParaRPr lang="en-US" altLang="ko-KR" sz="1600" dirty="0"/>
          </a:p>
          <a:p>
            <a:pPr algn="ctr"/>
            <a:endParaRPr lang="en-US" altLang="ko-KR" sz="1600" dirty="0"/>
          </a:p>
          <a:p>
            <a:pPr algn="ctr"/>
            <a:endParaRPr lang="en-US" altLang="ko-KR" sz="1600" dirty="0"/>
          </a:p>
        </p:txBody>
      </p:sp>
      <p:pic>
        <p:nvPicPr>
          <p:cNvPr id="125" name="그림 1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3953" y="4786993"/>
            <a:ext cx="4372561" cy="1542936"/>
          </a:xfrm>
          <a:prstGeom prst="rect">
            <a:avLst/>
          </a:prstGeom>
        </p:spPr>
      </p:pic>
      <p:cxnSp>
        <p:nvCxnSpPr>
          <p:cNvPr id="126" name="직선 화살표 연결선 125"/>
          <p:cNvCxnSpPr/>
          <p:nvPr/>
        </p:nvCxnSpPr>
        <p:spPr>
          <a:xfrm flipV="1">
            <a:off x="4595673" y="1120467"/>
            <a:ext cx="623533" cy="560287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모서리가 둥근 직사각형 127"/>
          <p:cNvSpPr/>
          <p:nvPr/>
        </p:nvSpPr>
        <p:spPr>
          <a:xfrm>
            <a:off x="4595674" y="1167369"/>
            <a:ext cx="545852" cy="172868"/>
          </a:xfrm>
          <a:prstGeom prst="roundRect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클릭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931" y="2424830"/>
            <a:ext cx="5062012" cy="30959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3" name="직사각형 102"/>
          <p:cNvSpPr/>
          <p:nvPr/>
        </p:nvSpPr>
        <p:spPr>
          <a:xfrm>
            <a:off x="372930" y="2424830"/>
            <a:ext cx="2635091" cy="4073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Vr</a:t>
            </a:r>
            <a:r>
              <a:rPr lang="en-US" altLang="ko-KR" dirty="0"/>
              <a:t> Viewer</a:t>
            </a:r>
            <a:endParaRPr lang="ko-KR" altLang="en-US" dirty="0"/>
          </a:p>
        </p:txBody>
      </p:sp>
      <p:sp>
        <p:nvSpPr>
          <p:cNvPr id="116" name="직사각형 115"/>
          <p:cNvSpPr/>
          <p:nvPr/>
        </p:nvSpPr>
        <p:spPr>
          <a:xfrm>
            <a:off x="3008021" y="2424830"/>
            <a:ext cx="2426922" cy="4073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사진 슬라이드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623510" y="2424830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탭으로 구성</a:t>
            </a:r>
            <a:endParaRPr lang="ko-KR" altLang="en-US" dirty="0"/>
          </a:p>
        </p:txBody>
      </p:sp>
      <p:sp>
        <p:nvSpPr>
          <p:cNvPr id="109" name="직사각형 108"/>
          <p:cNvSpPr/>
          <p:nvPr/>
        </p:nvSpPr>
        <p:spPr>
          <a:xfrm>
            <a:off x="367597" y="4989879"/>
            <a:ext cx="5067345" cy="2741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소개글</a:t>
            </a:r>
            <a:endParaRPr lang="ko-KR" altLang="en-US" dirty="0"/>
          </a:p>
        </p:txBody>
      </p:sp>
      <p:grpSp>
        <p:nvGrpSpPr>
          <p:cNvPr id="79" name="그룹 78"/>
          <p:cNvGrpSpPr/>
          <p:nvPr/>
        </p:nvGrpSpPr>
        <p:grpSpPr>
          <a:xfrm>
            <a:off x="2173482" y="5217950"/>
            <a:ext cx="2605365" cy="366697"/>
            <a:chOff x="1730721" y="2869683"/>
            <a:chExt cx="2605365" cy="366697"/>
          </a:xfrm>
        </p:grpSpPr>
        <p:pic>
          <p:nvPicPr>
            <p:cNvPr id="80" name="그림 79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730721" y="2869683"/>
              <a:ext cx="2414668" cy="366697"/>
            </a:xfrm>
            <a:prstGeom prst="rect">
              <a:avLst/>
            </a:prstGeom>
          </p:spPr>
        </p:pic>
        <p:pic>
          <p:nvPicPr>
            <p:cNvPr id="81" name="Picture 2" descr="embed icon에 대한 이미지 검색결과"/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331" t="10948" r="13676" b="11679"/>
            <a:stretch/>
          </p:blipFill>
          <p:spPr bwMode="auto">
            <a:xfrm>
              <a:off x="4055697" y="2891885"/>
              <a:ext cx="280389" cy="2972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2" name="그림 81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057245" y="2884049"/>
              <a:ext cx="327344" cy="327343"/>
            </a:xfrm>
            <a:prstGeom prst="rect">
              <a:avLst/>
            </a:prstGeom>
          </p:spPr>
        </p:pic>
      </p:grpSp>
      <p:pic>
        <p:nvPicPr>
          <p:cNvPr id="129" name="Picture 4" descr="링크 공유하기 아이콘에 대한 이미지 검색결과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3981" y="5223276"/>
            <a:ext cx="345421" cy="345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0" name="그림 12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890826" y="5232864"/>
            <a:ext cx="338478" cy="326244"/>
          </a:xfrm>
          <a:prstGeom prst="rect">
            <a:avLst/>
          </a:prstGeom>
        </p:spPr>
      </p:pic>
      <p:sp>
        <p:nvSpPr>
          <p:cNvPr id="83" name="직사각형 82"/>
          <p:cNvSpPr/>
          <p:nvPr/>
        </p:nvSpPr>
        <p:spPr>
          <a:xfrm>
            <a:off x="2212352" y="5190927"/>
            <a:ext cx="2585581" cy="426580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649389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453420" y="326870"/>
            <a:ext cx="56282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방 정보관리</a:t>
            </a:r>
            <a:r>
              <a:rPr lang="en-US" altLang="ko-KR" b="1" dirty="0"/>
              <a:t> - </a:t>
            </a:r>
            <a:r>
              <a:rPr lang="ko-KR" altLang="en-US" b="1" dirty="0"/>
              <a:t>방 정보 상세보기</a:t>
            </a:r>
            <a:r>
              <a:rPr lang="en-US" altLang="ko-KR" b="1" dirty="0"/>
              <a:t>1(1) - </a:t>
            </a:r>
            <a:r>
              <a:rPr lang="ko-KR" altLang="en-US" b="1" dirty="0"/>
              <a:t>초기기획</a:t>
            </a:r>
          </a:p>
        </p:txBody>
      </p:sp>
      <p:sp>
        <p:nvSpPr>
          <p:cNvPr id="43" name="직사각형 42"/>
          <p:cNvSpPr/>
          <p:nvPr/>
        </p:nvSpPr>
        <p:spPr>
          <a:xfrm>
            <a:off x="393557" y="3866949"/>
            <a:ext cx="3407796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/>
              <a:t>&lt; </a:t>
            </a:r>
            <a:r>
              <a:rPr lang="ko-KR" altLang="en-US" b="1" dirty="0"/>
              <a:t>참고사항 </a:t>
            </a:r>
            <a:r>
              <a:rPr lang="en-US" altLang="ko-KR" b="1" dirty="0"/>
              <a:t>&gt;</a:t>
            </a:r>
          </a:p>
          <a:p>
            <a:pPr algn="ctr"/>
            <a:endParaRPr lang="en-US" altLang="ko-KR" b="1" dirty="0"/>
          </a:p>
          <a:p>
            <a:pPr marL="285750" indent="-285750">
              <a:buFontTx/>
              <a:buChar char="-"/>
            </a:pPr>
            <a:r>
              <a:rPr lang="ko-KR" altLang="en-US" sz="1400" b="1" dirty="0"/>
              <a:t>공유하기 버튼 </a:t>
            </a:r>
            <a:r>
              <a:rPr lang="ko-KR" altLang="en-US" sz="1400" b="1" dirty="0" err="1"/>
              <a:t>클릭시</a:t>
            </a:r>
            <a:r>
              <a:rPr lang="ko-KR" altLang="en-US" sz="1400" b="1" dirty="0"/>
              <a:t> </a:t>
            </a:r>
            <a:r>
              <a:rPr lang="en-US" altLang="ko-KR" sz="1400" b="1" dirty="0"/>
              <a:t>workflow</a:t>
            </a: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891" y="1803592"/>
            <a:ext cx="347328" cy="340518"/>
          </a:xfrm>
          <a:prstGeom prst="rect">
            <a:avLst/>
          </a:prstGeom>
        </p:spPr>
      </p:pic>
      <p:grpSp>
        <p:nvGrpSpPr>
          <p:cNvPr id="79" name="그룹 78"/>
          <p:cNvGrpSpPr/>
          <p:nvPr/>
        </p:nvGrpSpPr>
        <p:grpSpPr>
          <a:xfrm>
            <a:off x="1082789" y="918927"/>
            <a:ext cx="2605365" cy="366697"/>
            <a:chOff x="1730721" y="2869683"/>
            <a:chExt cx="2605365" cy="366697"/>
          </a:xfrm>
        </p:grpSpPr>
        <p:pic>
          <p:nvPicPr>
            <p:cNvPr id="80" name="그림 7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30721" y="2869683"/>
              <a:ext cx="2414668" cy="366697"/>
            </a:xfrm>
            <a:prstGeom prst="rect">
              <a:avLst/>
            </a:prstGeom>
          </p:spPr>
        </p:pic>
        <p:pic>
          <p:nvPicPr>
            <p:cNvPr id="81" name="Picture 2" descr="embed icon에 대한 이미지 검색결과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331" t="10948" r="13676" b="11679"/>
            <a:stretch/>
          </p:blipFill>
          <p:spPr bwMode="auto">
            <a:xfrm>
              <a:off x="4055697" y="2891885"/>
              <a:ext cx="280389" cy="2972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2" name="그림 8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057245" y="2884049"/>
              <a:ext cx="327344" cy="327343"/>
            </a:xfrm>
            <a:prstGeom prst="rect">
              <a:avLst/>
            </a:prstGeom>
          </p:spPr>
        </p:pic>
      </p:grpSp>
      <p:sp>
        <p:nvSpPr>
          <p:cNvPr id="83" name="직사각형 82"/>
          <p:cNvSpPr/>
          <p:nvPr/>
        </p:nvSpPr>
        <p:spPr>
          <a:xfrm>
            <a:off x="1121659" y="891904"/>
            <a:ext cx="2585581" cy="426580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26" name="직선 화살표 연결선 125"/>
          <p:cNvCxnSpPr/>
          <p:nvPr/>
        </p:nvCxnSpPr>
        <p:spPr>
          <a:xfrm flipV="1">
            <a:off x="498126" y="1316169"/>
            <a:ext cx="623533" cy="560287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모서리가 둥근 직사각형 127"/>
          <p:cNvSpPr/>
          <p:nvPr/>
        </p:nvSpPr>
        <p:spPr>
          <a:xfrm>
            <a:off x="498127" y="1363071"/>
            <a:ext cx="545852" cy="172868"/>
          </a:xfrm>
          <a:prstGeom prst="roundRect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클릭</a:t>
            </a:r>
            <a:endParaRPr lang="ko-KR" altLang="en-US" sz="1200" dirty="0"/>
          </a:p>
        </p:txBody>
      </p:sp>
      <p:pic>
        <p:nvPicPr>
          <p:cNvPr id="46" name="그림 45"/>
          <p:cNvPicPr>
            <a:picLocks noChangeAspect="1"/>
          </p:cNvPicPr>
          <p:nvPr/>
        </p:nvPicPr>
        <p:blipFill rotWithShape="1">
          <a:blip r:embed="rId6"/>
          <a:srcRect t="18425" b="54079"/>
          <a:stretch/>
        </p:blipFill>
        <p:spPr>
          <a:xfrm>
            <a:off x="1306904" y="1994165"/>
            <a:ext cx="2381250" cy="489737"/>
          </a:xfrm>
          <a:prstGeom prst="rect">
            <a:avLst/>
          </a:prstGeom>
        </p:spPr>
      </p:pic>
      <p:pic>
        <p:nvPicPr>
          <p:cNvPr id="52" name="Picture 4" descr="링크 공유하기 아이콘에 대한 이미지 검색결과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1538" y="935762"/>
            <a:ext cx="345421" cy="345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3" name="직선 화살표 연결선 52"/>
          <p:cNvCxnSpPr>
            <a:stCxn id="52" idx="1"/>
            <a:endCxn id="46" idx="0"/>
          </p:cNvCxnSpPr>
          <p:nvPr/>
        </p:nvCxnSpPr>
        <p:spPr>
          <a:xfrm flipH="1">
            <a:off x="2497529" y="1108473"/>
            <a:ext cx="444009" cy="885692"/>
          </a:xfrm>
          <a:prstGeom prst="straightConnector1">
            <a:avLst/>
          </a:prstGeom>
          <a:ln w="31750">
            <a:solidFill>
              <a:srgbClr val="5B9BD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/>
          <p:cNvCxnSpPr>
            <a:stCxn id="81" idx="3"/>
            <a:endCxn id="59" idx="0"/>
          </p:cNvCxnSpPr>
          <p:nvPr/>
        </p:nvCxnSpPr>
        <p:spPr>
          <a:xfrm>
            <a:off x="3688154" y="1089736"/>
            <a:ext cx="1675087" cy="904429"/>
          </a:xfrm>
          <a:prstGeom prst="straightConnector1">
            <a:avLst/>
          </a:prstGeom>
          <a:ln w="31750">
            <a:solidFill>
              <a:srgbClr val="5B9BD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직사각형 55"/>
          <p:cNvSpPr/>
          <p:nvPr/>
        </p:nvSpPr>
        <p:spPr>
          <a:xfrm>
            <a:off x="3417581" y="954878"/>
            <a:ext cx="252586" cy="252586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7" name="그림 5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51587" y="1994165"/>
            <a:ext cx="2219325" cy="1638300"/>
          </a:xfrm>
          <a:prstGeom prst="rect">
            <a:avLst/>
          </a:prstGeom>
        </p:spPr>
      </p:pic>
      <p:sp>
        <p:nvSpPr>
          <p:cNvPr id="58" name="직사각형 57"/>
          <p:cNvSpPr/>
          <p:nvPr/>
        </p:nvSpPr>
        <p:spPr>
          <a:xfrm>
            <a:off x="4342251" y="2323017"/>
            <a:ext cx="949465" cy="341644"/>
          </a:xfrm>
          <a:prstGeom prst="rect">
            <a:avLst/>
          </a:prstGeom>
          <a:solidFill>
            <a:srgbClr val="494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9" name="직사각형 58"/>
          <p:cNvSpPr/>
          <p:nvPr/>
        </p:nvSpPr>
        <p:spPr>
          <a:xfrm>
            <a:off x="4475044" y="1994165"/>
            <a:ext cx="1776394" cy="2249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크기 조절</a:t>
            </a:r>
          </a:p>
        </p:txBody>
      </p:sp>
      <p:sp>
        <p:nvSpPr>
          <p:cNvPr id="60" name="직사각형 59"/>
          <p:cNvSpPr/>
          <p:nvPr/>
        </p:nvSpPr>
        <p:spPr>
          <a:xfrm>
            <a:off x="5649990" y="2333173"/>
            <a:ext cx="670572" cy="3080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300</a:t>
            </a:r>
            <a:endParaRPr lang="ko-KR" altLang="en-US" dirty="0"/>
          </a:p>
        </p:txBody>
      </p:sp>
      <p:sp>
        <p:nvSpPr>
          <p:cNvPr id="62" name="이등변 삼각형 61"/>
          <p:cNvSpPr/>
          <p:nvPr/>
        </p:nvSpPr>
        <p:spPr>
          <a:xfrm rot="10800000">
            <a:off x="6202468" y="2429520"/>
            <a:ext cx="158707" cy="150206"/>
          </a:xfrm>
          <a:prstGeom prst="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64" name="직선 화살표 연결선 63"/>
          <p:cNvCxnSpPr>
            <a:stCxn id="62" idx="1"/>
            <a:endCxn id="65" idx="1"/>
          </p:cNvCxnSpPr>
          <p:nvPr/>
        </p:nvCxnSpPr>
        <p:spPr>
          <a:xfrm flipV="1">
            <a:off x="6321498" y="2243221"/>
            <a:ext cx="1313480" cy="261402"/>
          </a:xfrm>
          <a:prstGeom prst="straightConnector1">
            <a:avLst/>
          </a:prstGeom>
          <a:ln w="31750">
            <a:solidFill>
              <a:srgbClr val="5B9BD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직사각형 64"/>
          <p:cNvSpPr/>
          <p:nvPr/>
        </p:nvSpPr>
        <p:spPr>
          <a:xfrm>
            <a:off x="7634978" y="1876456"/>
            <a:ext cx="1154907" cy="7335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Small(300px)</a:t>
            </a:r>
          </a:p>
          <a:p>
            <a:pPr algn="ctr"/>
            <a:r>
              <a:rPr lang="en-US" altLang="ko-KR" sz="1100" dirty="0"/>
              <a:t>Medium(600px)</a:t>
            </a:r>
          </a:p>
          <a:p>
            <a:pPr algn="ctr"/>
            <a:r>
              <a:rPr lang="en-US" altLang="ko-KR" sz="1100" dirty="0"/>
              <a:t>Big(900px)</a:t>
            </a:r>
            <a:endParaRPr lang="ko-KR" altLang="en-US" sz="1100" dirty="0"/>
          </a:p>
          <a:p>
            <a:pPr algn="ctr"/>
            <a:r>
              <a:rPr lang="en-US" altLang="ko-KR" sz="1100" dirty="0"/>
              <a:t>Custom</a:t>
            </a:r>
            <a:endParaRPr lang="ko-KR" altLang="en-US" sz="1100" dirty="0"/>
          </a:p>
        </p:txBody>
      </p:sp>
      <p:sp>
        <p:nvSpPr>
          <p:cNvPr id="66" name="직사각형 65"/>
          <p:cNvSpPr/>
          <p:nvPr/>
        </p:nvSpPr>
        <p:spPr>
          <a:xfrm>
            <a:off x="7413914" y="2862540"/>
            <a:ext cx="1375971" cy="2384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&lt;Custom </a:t>
            </a:r>
            <a:r>
              <a:rPr lang="ko-KR" altLang="en-US" sz="1100" dirty="0" err="1"/>
              <a:t>선택시</a:t>
            </a:r>
            <a:r>
              <a:rPr lang="en-US" altLang="ko-KR" sz="1100" dirty="0"/>
              <a:t>&gt;</a:t>
            </a:r>
            <a:endParaRPr lang="ko-KR" altLang="en-US" sz="1100" dirty="0"/>
          </a:p>
        </p:txBody>
      </p:sp>
      <p:cxnSp>
        <p:nvCxnSpPr>
          <p:cNvPr id="68" name="직선 화살표 연결선 67"/>
          <p:cNvCxnSpPr>
            <a:stCxn id="65" idx="2"/>
            <a:endCxn id="66" idx="0"/>
          </p:cNvCxnSpPr>
          <p:nvPr/>
        </p:nvCxnSpPr>
        <p:spPr>
          <a:xfrm flipH="1">
            <a:off x="8101900" y="2609985"/>
            <a:ext cx="110532" cy="252555"/>
          </a:xfrm>
          <a:prstGeom prst="straightConnector1">
            <a:avLst/>
          </a:prstGeom>
          <a:ln w="31750">
            <a:solidFill>
              <a:srgbClr val="5B9BD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8" name="그림 77"/>
          <p:cNvPicPr>
            <a:picLocks noChangeAspect="1"/>
          </p:cNvPicPr>
          <p:nvPr/>
        </p:nvPicPr>
        <p:blipFill rotWithShape="1">
          <a:blip r:embed="rId9"/>
          <a:srcRect t="39828"/>
          <a:stretch/>
        </p:blipFill>
        <p:spPr>
          <a:xfrm>
            <a:off x="6845593" y="3076647"/>
            <a:ext cx="2733675" cy="498634"/>
          </a:xfrm>
          <a:prstGeom prst="rect">
            <a:avLst/>
          </a:prstGeom>
        </p:spPr>
      </p:pic>
      <p:sp>
        <p:nvSpPr>
          <p:cNvPr id="87" name="TextBox 86"/>
          <p:cNvSpPr txBox="1"/>
          <p:nvPr/>
        </p:nvSpPr>
        <p:spPr>
          <a:xfrm>
            <a:off x="8355785" y="3211309"/>
            <a:ext cx="318319" cy="230832"/>
          </a:xfrm>
          <a:prstGeom prst="rect">
            <a:avLst/>
          </a:prstGeom>
          <a:solidFill>
            <a:srgbClr val="F7F7F7"/>
          </a:solidFill>
        </p:spPr>
        <p:txBody>
          <a:bodyPr wrap="square" rtlCol="0">
            <a:spAutoFit/>
          </a:bodyPr>
          <a:lstStyle/>
          <a:p>
            <a:r>
              <a:rPr lang="en-US" altLang="ko-KR" sz="900" dirty="0"/>
              <a:t>px</a:t>
            </a:r>
            <a:endParaRPr lang="ko-KR" altLang="en-US" sz="900" dirty="0"/>
          </a:p>
        </p:txBody>
      </p:sp>
      <p:pic>
        <p:nvPicPr>
          <p:cNvPr id="88" name="그림 8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00157" y="942072"/>
            <a:ext cx="338478" cy="326244"/>
          </a:xfrm>
          <a:prstGeom prst="rect">
            <a:avLst/>
          </a:prstGeom>
        </p:spPr>
      </p:pic>
      <p:sp>
        <p:nvSpPr>
          <p:cNvPr id="89" name="모서리가 둥근 직사각형 88"/>
          <p:cNvSpPr/>
          <p:nvPr/>
        </p:nvSpPr>
        <p:spPr>
          <a:xfrm>
            <a:off x="2463731" y="1530317"/>
            <a:ext cx="545852" cy="172868"/>
          </a:xfrm>
          <a:prstGeom prst="roundRect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클릭</a:t>
            </a:r>
            <a:endParaRPr lang="ko-KR" altLang="en-US" sz="1200" dirty="0"/>
          </a:p>
        </p:txBody>
      </p:sp>
      <p:sp>
        <p:nvSpPr>
          <p:cNvPr id="92" name="모서리가 둥근 직사각형 91"/>
          <p:cNvSpPr/>
          <p:nvPr/>
        </p:nvSpPr>
        <p:spPr>
          <a:xfrm>
            <a:off x="4342251" y="1458540"/>
            <a:ext cx="545852" cy="172868"/>
          </a:xfrm>
          <a:prstGeom prst="roundRect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클릭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9211997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53420" y="320676"/>
            <a:ext cx="478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방 정보 등록</a:t>
            </a:r>
            <a:r>
              <a:rPr lang="en-US" altLang="ko-KR" b="1" dirty="0"/>
              <a:t>, </a:t>
            </a:r>
            <a:r>
              <a:rPr lang="ko-KR" altLang="en-US" b="1" dirty="0"/>
              <a:t>수정</a:t>
            </a:r>
            <a:r>
              <a:rPr lang="en-US" altLang="ko-KR" b="1" dirty="0"/>
              <a:t>(1) - </a:t>
            </a:r>
            <a:r>
              <a:rPr lang="ko-KR" altLang="en-US" b="1" dirty="0"/>
              <a:t>초기기획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3359096" y="5375289"/>
            <a:ext cx="318917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/>
              <a:t>&lt; </a:t>
            </a:r>
            <a:r>
              <a:rPr lang="ko-KR" altLang="en-US" b="1" dirty="0"/>
              <a:t>참고사항 </a:t>
            </a:r>
            <a:r>
              <a:rPr lang="en-US" altLang="ko-KR" b="1" dirty="0"/>
              <a:t>&gt;</a:t>
            </a:r>
          </a:p>
          <a:p>
            <a:endParaRPr lang="en-US" altLang="ko-KR" b="1" dirty="0"/>
          </a:p>
          <a:p>
            <a:pPr marL="285750" indent="-285750">
              <a:buFontTx/>
              <a:buChar char="-"/>
            </a:pPr>
            <a:r>
              <a:rPr lang="ko-KR" altLang="en-US" sz="1100" b="1" dirty="0"/>
              <a:t>필수 입력사항은 </a:t>
            </a:r>
            <a:r>
              <a:rPr lang="en-US" altLang="ko-KR" sz="1100" b="1" dirty="0"/>
              <a:t>DB</a:t>
            </a:r>
            <a:r>
              <a:rPr lang="ko-KR" altLang="en-US" sz="1100" b="1" dirty="0"/>
              <a:t>보고 확인 할 것</a:t>
            </a:r>
            <a:endParaRPr lang="en-US" altLang="ko-KR" sz="1100" b="1" dirty="0"/>
          </a:p>
          <a:p>
            <a:pPr marL="285750" indent="-285750">
              <a:buFontTx/>
              <a:buChar char="-"/>
            </a:pPr>
            <a:r>
              <a:rPr lang="ko-KR" altLang="en-US" sz="1100" b="1" dirty="0"/>
              <a:t>비공개메모</a:t>
            </a:r>
            <a:r>
              <a:rPr lang="en-US" altLang="ko-KR" sz="1100" b="1" dirty="0"/>
              <a:t>(</a:t>
            </a:r>
            <a:r>
              <a:rPr lang="en-US" altLang="ko-KR" sz="1100" b="1" dirty="0" err="1"/>
              <a:t>secret_note</a:t>
            </a:r>
            <a:r>
              <a:rPr lang="en-US" altLang="ko-KR" sz="1100" b="1" dirty="0"/>
              <a:t>) : </a:t>
            </a:r>
            <a:r>
              <a:rPr lang="ko-KR" altLang="en-US" sz="1100" b="1" dirty="0" err="1"/>
              <a:t>영업시</a:t>
            </a:r>
            <a:r>
              <a:rPr lang="ko-KR" altLang="en-US" sz="1100" b="1" dirty="0"/>
              <a:t> </a:t>
            </a:r>
            <a:r>
              <a:rPr lang="ko-KR" altLang="en-US" sz="1100" b="1" dirty="0" err="1"/>
              <a:t>쓸일이</a:t>
            </a:r>
            <a:r>
              <a:rPr lang="ko-KR" altLang="en-US" sz="1100" b="1" dirty="0"/>
              <a:t> </a:t>
            </a:r>
            <a:r>
              <a:rPr lang="ko-KR" altLang="en-US" sz="1100" b="1" dirty="0" err="1"/>
              <a:t>있을듯</a:t>
            </a:r>
            <a:r>
              <a:rPr lang="en-US" altLang="ko-KR" sz="1100" b="1" dirty="0"/>
              <a:t>, </a:t>
            </a:r>
            <a:r>
              <a:rPr lang="ko-KR" altLang="en-US" sz="1100" b="1" dirty="0"/>
              <a:t>간단한 메모나 </a:t>
            </a:r>
            <a:r>
              <a:rPr lang="ko-KR" altLang="en-US" sz="1100" b="1" dirty="0" err="1"/>
              <a:t>입력등</a:t>
            </a:r>
            <a:endParaRPr lang="en-US" altLang="ko-KR" sz="1100" b="1" dirty="0"/>
          </a:p>
          <a:p>
            <a:pPr marL="285750" indent="-285750">
              <a:buFontTx/>
              <a:buChar char="-"/>
            </a:pPr>
            <a:r>
              <a:rPr lang="ko-KR" altLang="en-US" sz="1100" b="1" dirty="0"/>
              <a:t>필수입력사항 꼭 확인하기</a:t>
            </a:r>
            <a:r>
              <a:rPr lang="en-US" altLang="ko-KR" sz="1100" b="1" dirty="0"/>
              <a:t>!</a:t>
            </a:r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8708" y="4116060"/>
            <a:ext cx="219075" cy="23812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7787" y="4810390"/>
            <a:ext cx="2352675" cy="504825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2942932" y="4747710"/>
            <a:ext cx="493242" cy="25391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월세</a:t>
            </a:r>
          </a:p>
        </p:txBody>
      </p:sp>
      <p:pic>
        <p:nvPicPr>
          <p:cNvPr id="43" name="그림 4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635" y="1573883"/>
            <a:ext cx="5440601" cy="1602107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671" y="2071417"/>
            <a:ext cx="3002077" cy="1069837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7826" y="3348193"/>
            <a:ext cx="5351573" cy="35735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0558" y="3882353"/>
            <a:ext cx="2343150" cy="50482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7826" y="4740033"/>
            <a:ext cx="2343150" cy="552450"/>
          </a:xfrm>
          <a:prstGeom prst="rect">
            <a:avLst/>
          </a:prstGeom>
        </p:spPr>
      </p:pic>
      <p:pic>
        <p:nvPicPr>
          <p:cNvPr id="48" name="그림 4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5245767" y="4103815"/>
            <a:ext cx="171906" cy="239007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498300" y="4387852"/>
            <a:ext cx="594491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EC5848"/>
                </a:solidFill>
                <a:latin typeface="Nanum Gothic"/>
              </a:rPr>
              <a:t>※</a:t>
            </a:r>
            <a:r>
              <a:rPr lang="ko-KR" altLang="en-US" sz="1200" dirty="0">
                <a:solidFill>
                  <a:srgbClr val="EC5848"/>
                </a:solidFill>
                <a:latin typeface="Nanum Gothic"/>
              </a:rPr>
              <a:t>연세일 경우</a:t>
            </a:r>
            <a:r>
              <a:rPr lang="en-US" altLang="ko-KR" sz="1200" dirty="0">
                <a:solidFill>
                  <a:srgbClr val="EC5848"/>
                </a:solidFill>
                <a:latin typeface="Nanum Gothic"/>
              </a:rPr>
              <a:t>, </a:t>
            </a:r>
            <a:r>
              <a:rPr lang="ko-KR" altLang="en-US" sz="1200" dirty="0">
                <a:solidFill>
                  <a:srgbClr val="EC5848"/>
                </a:solidFill>
                <a:latin typeface="Nanum Gothic"/>
              </a:rPr>
              <a:t>월세에 </a:t>
            </a:r>
            <a:r>
              <a:rPr lang="en-US" altLang="ko-KR" sz="1200" dirty="0">
                <a:solidFill>
                  <a:srgbClr val="EC5848"/>
                </a:solidFill>
                <a:latin typeface="Nanum Gothic"/>
              </a:rPr>
              <a:t>1</a:t>
            </a:r>
            <a:r>
              <a:rPr lang="ko-KR" altLang="en-US" sz="1200" dirty="0">
                <a:solidFill>
                  <a:srgbClr val="EC5848"/>
                </a:solidFill>
                <a:latin typeface="Nanum Gothic"/>
              </a:rPr>
              <a:t>년치 임대료를 입력하세요</a:t>
            </a:r>
            <a:endParaRPr lang="ko-KR" altLang="en-US" sz="1200" dirty="0"/>
          </a:p>
        </p:txBody>
      </p:sp>
      <p:sp>
        <p:nvSpPr>
          <p:cNvPr id="11" name="TextBox 10"/>
          <p:cNvSpPr txBox="1"/>
          <p:nvPr/>
        </p:nvSpPr>
        <p:spPr>
          <a:xfrm>
            <a:off x="1160726" y="1545640"/>
            <a:ext cx="118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*</a:t>
            </a:r>
            <a:endParaRPr lang="ko-KR" altLang="en-US" dirty="0"/>
          </a:p>
        </p:txBody>
      </p:sp>
      <p:pic>
        <p:nvPicPr>
          <p:cNvPr id="56" name="그림 5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7635" y="791418"/>
            <a:ext cx="5409937" cy="233187"/>
          </a:xfrm>
          <a:prstGeom prst="rect">
            <a:avLst/>
          </a:prstGeom>
        </p:spPr>
      </p:pic>
      <p:sp>
        <p:nvSpPr>
          <p:cNvPr id="66" name="TextBox 65"/>
          <p:cNvSpPr txBox="1"/>
          <p:nvPr/>
        </p:nvSpPr>
        <p:spPr>
          <a:xfrm>
            <a:off x="3038256" y="3877749"/>
            <a:ext cx="754979" cy="25391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050"/>
              <a:t>거래종류</a:t>
            </a:r>
            <a:endParaRPr lang="ko-KR" altLang="en-US" sz="1050" dirty="0"/>
          </a:p>
        </p:txBody>
      </p:sp>
      <p:sp>
        <p:nvSpPr>
          <p:cNvPr id="33" name="모서리가 둥근 직사각형 32"/>
          <p:cNvSpPr/>
          <p:nvPr/>
        </p:nvSpPr>
        <p:spPr>
          <a:xfrm>
            <a:off x="3010696" y="4110355"/>
            <a:ext cx="2167087" cy="2438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전세</a:t>
            </a:r>
            <a:r>
              <a:rPr lang="en-US" altLang="ko-KR" sz="1400" dirty="0"/>
              <a:t>, </a:t>
            </a:r>
            <a:r>
              <a:rPr lang="ko-KR" altLang="en-US" sz="1400" dirty="0"/>
              <a:t>월세</a:t>
            </a:r>
            <a:r>
              <a:rPr lang="en-US" altLang="ko-KR" sz="1400" dirty="0"/>
              <a:t>, </a:t>
            </a:r>
            <a:r>
              <a:rPr lang="ko-KR" altLang="en-US" sz="1400" dirty="0"/>
              <a:t>연세</a:t>
            </a:r>
            <a:r>
              <a:rPr lang="en-US" altLang="ko-KR" sz="1400" dirty="0"/>
              <a:t>, </a:t>
            </a:r>
            <a:r>
              <a:rPr lang="ko-KR" altLang="en-US" sz="1400" dirty="0"/>
              <a:t>매매</a:t>
            </a:r>
          </a:p>
        </p:txBody>
      </p:sp>
      <p:sp>
        <p:nvSpPr>
          <p:cNvPr id="69" name="직사각형 68"/>
          <p:cNvSpPr/>
          <p:nvPr/>
        </p:nvSpPr>
        <p:spPr>
          <a:xfrm>
            <a:off x="1364085" y="1556285"/>
            <a:ext cx="438065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EC5848"/>
                </a:solidFill>
                <a:latin typeface="Nanum Gothic"/>
              </a:rPr>
              <a:t>※ </a:t>
            </a:r>
            <a:r>
              <a:rPr lang="ko-KR" altLang="en-US" sz="1200" dirty="0">
                <a:solidFill>
                  <a:srgbClr val="EC5848"/>
                </a:solidFill>
                <a:latin typeface="Nanum Gothic"/>
              </a:rPr>
              <a:t>필수 입력 정보 입니다</a:t>
            </a:r>
            <a:r>
              <a:rPr lang="en-US" altLang="ko-KR" sz="1200" dirty="0">
                <a:solidFill>
                  <a:srgbClr val="EC5848"/>
                </a:solidFill>
                <a:latin typeface="Nanum Gothic"/>
              </a:rPr>
              <a:t>.</a:t>
            </a:r>
            <a:endParaRPr lang="ko-KR" altLang="en-US" sz="1200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8300" y="1149807"/>
            <a:ext cx="1139025" cy="30374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506895" y="4047106"/>
            <a:ext cx="895350" cy="352425"/>
          </a:xfrm>
          <a:prstGeom prst="rect">
            <a:avLst/>
          </a:prstGeom>
        </p:spPr>
      </p:pic>
      <p:sp>
        <p:nvSpPr>
          <p:cNvPr id="70" name="직사각형 69"/>
          <p:cNvSpPr/>
          <p:nvPr/>
        </p:nvSpPr>
        <p:spPr>
          <a:xfrm>
            <a:off x="3010696" y="4065824"/>
            <a:ext cx="2194097" cy="321354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71" name="직선 화살표 연결선 70"/>
          <p:cNvCxnSpPr>
            <a:stCxn id="70" idx="2"/>
            <a:endCxn id="72" idx="0"/>
          </p:cNvCxnSpPr>
          <p:nvPr/>
        </p:nvCxnSpPr>
        <p:spPr>
          <a:xfrm flipH="1">
            <a:off x="2742001" y="4387178"/>
            <a:ext cx="1365744" cy="1001725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직사각형 71"/>
          <p:cNvSpPr/>
          <p:nvPr/>
        </p:nvSpPr>
        <p:spPr>
          <a:xfrm>
            <a:off x="1551458" y="5388903"/>
            <a:ext cx="2381085" cy="235026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다중 체크가 가능한 체크박스로 구현</a:t>
            </a:r>
          </a:p>
        </p:txBody>
      </p:sp>
      <p:grpSp>
        <p:nvGrpSpPr>
          <p:cNvPr id="8" name="그룹 7"/>
          <p:cNvGrpSpPr/>
          <p:nvPr/>
        </p:nvGrpSpPr>
        <p:grpSpPr>
          <a:xfrm>
            <a:off x="5568138" y="188357"/>
            <a:ext cx="6553875" cy="2408417"/>
            <a:chOff x="5462721" y="154655"/>
            <a:chExt cx="6553875" cy="2408417"/>
          </a:xfrm>
        </p:grpSpPr>
        <p:pic>
          <p:nvPicPr>
            <p:cNvPr id="75" name="그림 74"/>
            <p:cNvPicPr>
              <a:picLocks noChangeAspect="1"/>
            </p:cNvPicPr>
            <p:nvPr/>
          </p:nvPicPr>
          <p:blipFill rotWithShape="1">
            <a:blip r:embed="rId12"/>
            <a:srcRect t="55018"/>
            <a:stretch/>
          </p:blipFill>
          <p:spPr>
            <a:xfrm>
              <a:off x="6570731" y="508000"/>
              <a:ext cx="5278643" cy="2055072"/>
            </a:xfrm>
            <a:prstGeom prst="rect">
              <a:avLst/>
            </a:prstGeom>
          </p:spPr>
        </p:pic>
        <p:sp>
          <p:nvSpPr>
            <p:cNvPr id="78" name="직사각형 77"/>
            <p:cNvSpPr/>
            <p:nvPr/>
          </p:nvSpPr>
          <p:spPr>
            <a:xfrm>
              <a:off x="7337996" y="154655"/>
              <a:ext cx="4678600" cy="2539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050" dirty="0">
                  <a:solidFill>
                    <a:srgbClr val="EC5848"/>
                  </a:solidFill>
                  <a:latin typeface="Nanum Gothic"/>
                </a:rPr>
                <a:t>※ </a:t>
              </a:r>
              <a:r>
                <a:rPr lang="ko-KR" altLang="en-US" sz="1050" dirty="0">
                  <a:solidFill>
                    <a:srgbClr val="EC5848"/>
                  </a:solidFill>
                  <a:latin typeface="Nanum Gothic"/>
                </a:rPr>
                <a:t>검색 결과에 반영되며</a:t>
              </a:r>
              <a:r>
                <a:rPr lang="en-US" altLang="ko-KR" sz="1050" dirty="0">
                  <a:solidFill>
                    <a:srgbClr val="EC5848"/>
                  </a:solidFill>
                  <a:latin typeface="Nanum Gothic"/>
                </a:rPr>
                <a:t>, </a:t>
              </a:r>
              <a:r>
                <a:rPr lang="ko-KR" altLang="en-US" sz="1050" dirty="0">
                  <a:solidFill>
                    <a:srgbClr val="EC5848"/>
                  </a:solidFill>
                  <a:latin typeface="Nanum Gothic"/>
                </a:rPr>
                <a:t>고객에게 더 자세한 정보를 제공할 수 있습니다</a:t>
              </a:r>
              <a:r>
                <a:rPr lang="en-US" altLang="ko-KR" sz="1050" dirty="0">
                  <a:solidFill>
                    <a:srgbClr val="EC5848"/>
                  </a:solidFill>
                  <a:latin typeface="Nanum Gothic"/>
                </a:rPr>
                <a:t>.</a:t>
              </a:r>
              <a:endParaRPr lang="ko-KR" altLang="en-US" sz="1050" dirty="0"/>
            </a:p>
          </p:txBody>
        </p:sp>
        <p:sp>
          <p:nvSpPr>
            <p:cNvPr id="87" name="직사각형 86"/>
            <p:cNvSpPr/>
            <p:nvPr/>
          </p:nvSpPr>
          <p:spPr>
            <a:xfrm>
              <a:off x="6653265" y="1757590"/>
              <a:ext cx="4840647" cy="2656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8" name="직사각형 87"/>
            <p:cNvSpPr/>
            <p:nvPr/>
          </p:nvSpPr>
          <p:spPr>
            <a:xfrm>
              <a:off x="7385226" y="2042506"/>
              <a:ext cx="4511377" cy="4308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ko-KR" altLang="en-US" sz="1100" b="1" dirty="0"/>
                <a:t>인터넷</a:t>
              </a:r>
              <a:r>
                <a:rPr lang="en-US" altLang="ko-KR" sz="1100" b="1" dirty="0"/>
                <a:t>, TV, </a:t>
              </a:r>
              <a:r>
                <a:rPr lang="ko-KR" altLang="en-US" sz="1100" b="1" dirty="0"/>
                <a:t>세탁기</a:t>
              </a:r>
              <a:r>
                <a:rPr lang="en-US" altLang="ko-KR" sz="1100" b="1" dirty="0"/>
                <a:t>, </a:t>
              </a:r>
              <a:r>
                <a:rPr lang="ko-KR" altLang="en-US" sz="1100" b="1" dirty="0"/>
                <a:t>에어컨</a:t>
              </a:r>
              <a:r>
                <a:rPr lang="en-US" altLang="ko-KR" sz="1100" b="1" dirty="0"/>
                <a:t>, </a:t>
              </a:r>
              <a:r>
                <a:rPr lang="ko-KR" altLang="en-US" sz="1100" b="1" dirty="0"/>
                <a:t>침대</a:t>
              </a:r>
              <a:r>
                <a:rPr lang="en-US" altLang="ko-KR" sz="1100" b="1" dirty="0"/>
                <a:t>, </a:t>
              </a:r>
              <a:r>
                <a:rPr lang="ko-KR" altLang="en-US" sz="1100" b="1" dirty="0"/>
                <a:t>책상</a:t>
              </a:r>
              <a:r>
                <a:rPr lang="en-US" altLang="ko-KR" sz="1100" b="1" dirty="0"/>
                <a:t>, </a:t>
              </a:r>
              <a:r>
                <a:rPr lang="ko-KR" altLang="en-US" sz="1100" b="1" dirty="0"/>
                <a:t>옷장</a:t>
              </a:r>
              <a:r>
                <a:rPr lang="en-US" altLang="ko-KR" sz="1100" b="1" dirty="0"/>
                <a:t>, </a:t>
              </a:r>
              <a:r>
                <a:rPr lang="ko-KR" altLang="en-US" sz="1100" b="1" dirty="0"/>
                <a:t>냉장고</a:t>
              </a:r>
              <a:r>
                <a:rPr lang="en-US" altLang="ko-KR" sz="1100" b="1" dirty="0"/>
                <a:t>, </a:t>
              </a:r>
              <a:r>
                <a:rPr lang="ko-KR" altLang="en-US" sz="1100" b="1" dirty="0"/>
                <a:t>가스레인지</a:t>
              </a:r>
              <a:r>
                <a:rPr lang="en-US" altLang="ko-KR" sz="1100" b="1" dirty="0"/>
                <a:t>,</a:t>
              </a:r>
            </a:p>
            <a:p>
              <a:r>
                <a:rPr lang="ko-KR" altLang="en-US" sz="1100" b="1" dirty="0"/>
                <a:t>전자레인지</a:t>
              </a:r>
              <a:r>
                <a:rPr lang="en-US" altLang="ko-KR" sz="1100" b="1" dirty="0"/>
                <a:t>, </a:t>
              </a:r>
              <a:r>
                <a:rPr lang="ko-KR" altLang="en-US" sz="1100" b="1" dirty="0"/>
                <a:t>신발장</a:t>
              </a:r>
              <a:r>
                <a:rPr lang="en-US" altLang="ko-KR" sz="1100" b="1" dirty="0"/>
                <a:t>, </a:t>
              </a:r>
              <a:r>
                <a:rPr lang="ko-KR" altLang="en-US" sz="1100" b="1" dirty="0" err="1"/>
                <a:t>전자도어락</a:t>
              </a:r>
              <a:r>
                <a:rPr lang="en-US" altLang="ko-KR" sz="1100" b="1" dirty="0"/>
                <a:t>, </a:t>
              </a:r>
              <a:r>
                <a:rPr lang="ko-KR" altLang="en-US" sz="1100" b="1" dirty="0"/>
                <a:t>비데</a:t>
              </a:r>
              <a:endParaRPr lang="en-US" altLang="ko-KR" sz="1100" b="1" dirty="0"/>
            </a:p>
          </p:txBody>
        </p:sp>
        <p:sp>
          <p:nvSpPr>
            <p:cNvPr id="89" name="직사각형 88"/>
            <p:cNvSpPr/>
            <p:nvPr/>
          </p:nvSpPr>
          <p:spPr>
            <a:xfrm>
              <a:off x="6653264" y="869845"/>
              <a:ext cx="4840647" cy="22633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90" name="그룹 89"/>
            <p:cNvGrpSpPr/>
            <p:nvPr/>
          </p:nvGrpSpPr>
          <p:grpSpPr>
            <a:xfrm>
              <a:off x="9842408" y="841410"/>
              <a:ext cx="1897428" cy="283208"/>
              <a:chOff x="10067026" y="613020"/>
              <a:chExt cx="1897428" cy="283208"/>
            </a:xfrm>
          </p:grpSpPr>
          <p:pic>
            <p:nvPicPr>
              <p:cNvPr id="91" name="그림 90"/>
              <p:cNvPicPr>
                <a:picLocks noChangeAspect="1"/>
              </p:cNvPicPr>
              <p:nvPr/>
            </p:nvPicPr>
            <p:blipFill rotWithShape="1">
              <a:blip r:embed="rId3"/>
              <a:srcRect t="30440"/>
              <a:stretch/>
            </p:blipFill>
            <p:spPr>
              <a:xfrm>
                <a:off x="10067026" y="613020"/>
                <a:ext cx="1897428" cy="283208"/>
              </a:xfrm>
              <a:prstGeom prst="rect">
                <a:avLst/>
              </a:prstGeom>
            </p:spPr>
          </p:pic>
          <p:sp>
            <p:nvSpPr>
              <p:cNvPr id="92" name="TextBox 91"/>
              <p:cNvSpPr txBox="1"/>
              <p:nvPr/>
            </p:nvSpPr>
            <p:spPr>
              <a:xfrm>
                <a:off x="11608993" y="630596"/>
                <a:ext cx="355460" cy="21544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평</a:t>
                </a:r>
                <a:endParaRPr lang="ko-KR" altLang="en-US" sz="1050" dirty="0"/>
              </a:p>
            </p:txBody>
          </p:sp>
          <p:sp>
            <p:nvSpPr>
              <p:cNvPr id="93" name="TextBox 92"/>
              <p:cNvSpPr txBox="1"/>
              <p:nvPr/>
            </p:nvSpPr>
            <p:spPr>
              <a:xfrm>
                <a:off x="10088215" y="621216"/>
                <a:ext cx="874478" cy="25391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50" dirty="0"/>
                  <a:t>실내 평수</a:t>
                </a:r>
              </a:p>
            </p:txBody>
          </p:sp>
        </p:grpSp>
        <p:pic>
          <p:nvPicPr>
            <p:cNvPr id="94" name="그림 93"/>
            <p:cNvPicPr>
              <a:picLocks noChangeAspect="1"/>
            </p:cNvPicPr>
            <p:nvPr/>
          </p:nvPicPr>
          <p:blipFill rotWithShape="1">
            <a:blip r:embed="rId3"/>
            <a:srcRect t="36572"/>
            <a:stretch/>
          </p:blipFill>
          <p:spPr>
            <a:xfrm>
              <a:off x="7376877" y="824939"/>
              <a:ext cx="2352675" cy="320204"/>
            </a:xfrm>
            <a:prstGeom prst="rect">
              <a:avLst/>
            </a:prstGeom>
          </p:spPr>
        </p:pic>
        <p:sp>
          <p:nvSpPr>
            <p:cNvPr id="95" name="TextBox 94"/>
            <p:cNvSpPr txBox="1"/>
            <p:nvPr/>
          </p:nvSpPr>
          <p:spPr>
            <a:xfrm>
              <a:off x="9365618" y="858986"/>
              <a:ext cx="440745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층</a:t>
              </a:r>
              <a:endParaRPr lang="ko-KR" altLang="en-US" sz="1050" dirty="0"/>
            </a:p>
          </p:txBody>
        </p:sp>
        <p:pic>
          <p:nvPicPr>
            <p:cNvPr id="96" name="그림 9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021604" y="853936"/>
              <a:ext cx="219075" cy="238125"/>
            </a:xfrm>
            <a:prstGeom prst="rect">
              <a:avLst/>
            </a:prstGeom>
          </p:spPr>
        </p:pic>
        <p:sp>
          <p:nvSpPr>
            <p:cNvPr id="97" name="TextBox 96"/>
            <p:cNvSpPr txBox="1"/>
            <p:nvPr/>
          </p:nvSpPr>
          <p:spPr>
            <a:xfrm>
              <a:off x="7457860" y="858986"/>
              <a:ext cx="1438805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지하 </a:t>
              </a:r>
              <a:r>
                <a:rPr lang="en-US" altLang="ko-KR" sz="800" dirty="0"/>
                <a:t>~ 20</a:t>
              </a:r>
              <a:r>
                <a:rPr lang="ko-KR" altLang="en-US" sz="800" dirty="0"/>
                <a:t>층 이상</a:t>
              </a:r>
              <a:r>
                <a:rPr lang="en-US" altLang="ko-KR" sz="800" dirty="0"/>
                <a:t> </a:t>
              </a:r>
              <a:endParaRPr lang="ko-KR" altLang="en-US" sz="1050" dirty="0"/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6552747" y="869845"/>
              <a:ext cx="832479" cy="25391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z="1050" b="1" dirty="0"/>
                <a:t>해당 층수</a:t>
              </a:r>
            </a:p>
          </p:txBody>
        </p:sp>
        <p:sp>
          <p:nvSpPr>
            <p:cNvPr id="99" name="직사각형 98"/>
            <p:cNvSpPr/>
            <p:nvPr/>
          </p:nvSpPr>
          <p:spPr>
            <a:xfrm>
              <a:off x="7406956" y="2053900"/>
              <a:ext cx="4489647" cy="401883"/>
            </a:xfrm>
            <a:prstGeom prst="rect">
              <a:avLst/>
            </a:prstGeom>
            <a:noFill/>
            <a:ln w="317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100" name="직선 화살표 연결선 99"/>
            <p:cNvCxnSpPr>
              <a:stCxn id="99" idx="1"/>
              <a:endCxn id="101" idx="2"/>
            </p:cNvCxnSpPr>
            <p:nvPr/>
          </p:nvCxnSpPr>
          <p:spPr>
            <a:xfrm flipH="1" flipV="1">
              <a:off x="6653264" y="1984598"/>
              <a:ext cx="753692" cy="270244"/>
            </a:xfrm>
            <a:prstGeom prst="straightConnector1">
              <a:avLst/>
            </a:prstGeom>
            <a:ln w="317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직사각형 100"/>
            <p:cNvSpPr/>
            <p:nvPr/>
          </p:nvSpPr>
          <p:spPr>
            <a:xfrm>
              <a:off x="5462721" y="1755800"/>
              <a:ext cx="2381085" cy="228798"/>
            </a:xfrm>
            <a:prstGeom prst="rect">
              <a:avLst/>
            </a:prstGeom>
            <a:solidFill>
              <a:srgbClr val="ED7D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/>
                <a:t>다중 체크가 가능한 체크박스로 구현</a:t>
              </a: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6570731" y="2763221"/>
            <a:ext cx="5278643" cy="2531614"/>
            <a:chOff x="6570731" y="2763221"/>
            <a:chExt cx="5278643" cy="2531614"/>
          </a:xfrm>
        </p:grpSpPr>
        <p:sp>
          <p:nvSpPr>
            <p:cNvPr id="73" name="모서리가 둥근 직사각형 72"/>
            <p:cNvSpPr/>
            <p:nvPr/>
          </p:nvSpPr>
          <p:spPr>
            <a:xfrm>
              <a:off x="8212432" y="4991709"/>
              <a:ext cx="1265289" cy="24618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작성하기</a:t>
              </a:r>
            </a:p>
          </p:txBody>
        </p:sp>
        <p:sp>
          <p:nvSpPr>
            <p:cNvPr id="74" name="모서리가 둥근 직사각형 73"/>
            <p:cNvSpPr/>
            <p:nvPr/>
          </p:nvSpPr>
          <p:spPr>
            <a:xfrm>
              <a:off x="9601053" y="4991709"/>
              <a:ext cx="1319410" cy="24618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/>
                <a:t>작성 취소</a:t>
              </a:r>
              <a:endParaRPr lang="ko-KR" altLang="en-US" dirty="0"/>
            </a:p>
          </p:txBody>
        </p:sp>
        <p:sp>
          <p:nvSpPr>
            <p:cNvPr id="76" name="모서리가 둥근 직사각형 75"/>
            <p:cNvSpPr/>
            <p:nvPr/>
          </p:nvSpPr>
          <p:spPr>
            <a:xfrm>
              <a:off x="10420708" y="2788265"/>
              <a:ext cx="1428665" cy="24383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공개</a:t>
              </a:r>
              <a:r>
                <a:rPr lang="en-US" altLang="ko-KR" sz="1400" dirty="0"/>
                <a:t>,</a:t>
              </a:r>
              <a:r>
                <a:rPr lang="ko-KR" altLang="en-US" sz="1400" dirty="0"/>
                <a:t>비공개</a:t>
              </a:r>
            </a:p>
          </p:txBody>
        </p:sp>
        <p:pic>
          <p:nvPicPr>
            <p:cNvPr id="77" name="그림 7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630299" y="2768977"/>
              <a:ext cx="219075" cy="238125"/>
            </a:xfrm>
            <a:prstGeom prst="rect">
              <a:avLst/>
            </a:prstGeom>
          </p:spPr>
        </p:pic>
        <p:pic>
          <p:nvPicPr>
            <p:cNvPr id="79" name="그림 78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570731" y="2763221"/>
              <a:ext cx="767265" cy="207369"/>
            </a:xfrm>
            <a:prstGeom prst="rect">
              <a:avLst/>
            </a:prstGeom>
          </p:spPr>
        </p:pic>
        <p:pic>
          <p:nvPicPr>
            <p:cNvPr id="80" name="그림 79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6570731" y="3053893"/>
              <a:ext cx="4927037" cy="2240942"/>
            </a:xfrm>
            <a:prstGeom prst="rect">
              <a:avLst/>
            </a:prstGeom>
          </p:spPr>
        </p:pic>
        <p:pic>
          <p:nvPicPr>
            <p:cNvPr id="81" name="그림 80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7337996" y="3434140"/>
              <a:ext cx="4058487" cy="1230711"/>
            </a:xfrm>
            <a:prstGeom prst="rect">
              <a:avLst/>
            </a:prstGeom>
          </p:spPr>
        </p:pic>
        <p:sp>
          <p:nvSpPr>
            <p:cNvPr id="23" name="직사각형 22"/>
            <p:cNvSpPr/>
            <p:nvPr/>
          </p:nvSpPr>
          <p:spPr>
            <a:xfrm>
              <a:off x="6611594" y="3113680"/>
              <a:ext cx="569387" cy="246221"/>
            </a:xfrm>
            <a:prstGeom prst="rect">
              <a:avLst/>
            </a:prstGeom>
            <a:solidFill>
              <a:srgbClr val="ECF0F5"/>
            </a:solidFill>
          </p:spPr>
          <p:txBody>
            <a:bodyPr wrap="none">
              <a:spAutoFit/>
            </a:bodyPr>
            <a:lstStyle/>
            <a:p>
              <a:r>
                <a:rPr lang="ko-KR" altLang="en-US" sz="1000" b="1" dirty="0" err="1"/>
                <a:t>소개글</a:t>
              </a:r>
              <a:endParaRPr lang="ko-KR" altLang="en-US" sz="1000" dirty="0"/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10235297" y="2785924"/>
              <a:ext cx="1182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*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8919920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53420" y="320676"/>
            <a:ext cx="478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방 정보 등록</a:t>
            </a:r>
            <a:r>
              <a:rPr lang="en-US" altLang="ko-KR" b="1" dirty="0"/>
              <a:t>, </a:t>
            </a:r>
            <a:r>
              <a:rPr lang="ko-KR" altLang="en-US" b="1" dirty="0"/>
              <a:t>수정</a:t>
            </a:r>
            <a:r>
              <a:rPr lang="en-US" altLang="ko-KR" b="1" dirty="0"/>
              <a:t>(1) - </a:t>
            </a:r>
            <a:r>
              <a:rPr lang="ko-KR" altLang="en-US" b="1" dirty="0"/>
              <a:t>초기기획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6000904" y="419014"/>
            <a:ext cx="5886296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/>
              <a:t>&lt; </a:t>
            </a:r>
            <a:r>
              <a:rPr lang="ko-KR" altLang="en-US" b="1" dirty="0"/>
              <a:t>참고사항 </a:t>
            </a:r>
            <a:r>
              <a:rPr lang="en-US" altLang="ko-KR" b="1" dirty="0"/>
              <a:t>&gt;</a:t>
            </a:r>
          </a:p>
          <a:p>
            <a:pPr algn="ctr"/>
            <a:endParaRPr lang="en-US" altLang="ko-KR" b="1" dirty="0"/>
          </a:p>
          <a:p>
            <a:pPr marL="285750" indent="-285750">
              <a:buFontTx/>
              <a:buChar char="-"/>
            </a:pPr>
            <a:r>
              <a:rPr lang="ko-KR" altLang="en-US" b="1" dirty="0"/>
              <a:t>자세한 </a:t>
            </a:r>
            <a:r>
              <a:rPr lang="en-US" altLang="ko-KR" b="1" dirty="0"/>
              <a:t>DB</a:t>
            </a:r>
            <a:r>
              <a:rPr lang="ko-KR" altLang="en-US" b="1" dirty="0"/>
              <a:t>형식은 </a:t>
            </a:r>
            <a:r>
              <a:rPr lang="en-US" altLang="ko-KR" b="1" dirty="0" err="1"/>
              <a:t>testDB</a:t>
            </a:r>
            <a:r>
              <a:rPr lang="en-US" altLang="ko-KR" b="1" dirty="0"/>
              <a:t> </a:t>
            </a:r>
            <a:r>
              <a:rPr lang="ko-KR" altLang="en-US" b="1" dirty="0"/>
              <a:t>참고</a:t>
            </a:r>
            <a:endParaRPr lang="en-US" altLang="ko-KR" b="1" dirty="0"/>
          </a:p>
          <a:p>
            <a:pPr marL="285750" indent="-285750">
              <a:buFontTx/>
              <a:buChar char="-"/>
            </a:pPr>
            <a:endParaRPr lang="en-US" altLang="ko-KR" b="1" dirty="0"/>
          </a:p>
          <a:p>
            <a:r>
              <a:rPr lang="ko-KR" altLang="en-US" b="1" dirty="0" err="1"/>
              <a:t>모바일과</a:t>
            </a:r>
            <a:r>
              <a:rPr lang="ko-KR" altLang="en-US" b="1" dirty="0"/>
              <a:t> 웹의 입력 방법이 틀리기 때문에</a:t>
            </a:r>
            <a:r>
              <a:rPr lang="en-US" altLang="ko-KR" b="1" dirty="0"/>
              <a:t>, </a:t>
            </a:r>
            <a:r>
              <a:rPr lang="ko-KR" altLang="en-US" b="1" dirty="0"/>
              <a:t>명시를 해주어야 </a:t>
            </a:r>
            <a:r>
              <a:rPr lang="ko-KR" altLang="en-US" b="1" dirty="0" err="1"/>
              <a:t>상세보기시</a:t>
            </a:r>
            <a:r>
              <a:rPr lang="ko-KR" altLang="en-US" b="1" dirty="0"/>
              <a:t> 다른 </a:t>
            </a:r>
            <a:r>
              <a:rPr lang="en-US" altLang="ko-KR" b="1" dirty="0"/>
              <a:t>UI</a:t>
            </a:r>
            <a:r>
              <a:rPr lang="ko-KR" altLang="en-US" b="1" dirty="0"/>
              <a:t>를 </a:t>
            </a:r>
            <a:r>
              <a:rPr lang="ko-KR" altLang="en-US" b="1" dirty="0" err="1"/>
              <a:t>렌더링</a:t>
            </a:r>
            <a:r>
              <a:rPr lang="ko-KR" altLang="en-US" b="1" dirty="0"/>
              <a:t> 할 수 있음</a:t>
            </a:r>
            <a:r>
              <a:rPr lang="en-US" altLang="ko-KR" b="1" dirty="0"/>
              <a:t>.</a:t>
            </a:r>
          </a:p>
          <a:p>
            <a:endParaRPr lang="en-US" altLang="ko-KR" b="1" dirty="0"/>
          </a:p>
          <a:p>
            <a:r>
              <a:rPr lang="en-US" altLang="ko-KR" b="1" dirty="0"/>
              <a:t>- </a:t>
            </a:r>
            <a:r>
              <a:rPr lang="en-US" altLang="ko-KR" b="1" dirty="0" err="1"/>
              <a:t>Summernote</a:t>
            </a:r>
            <a:r>
              <a:rPr lang="en-US" altLang="ko-KR" b="1" dirty="0"/>
              <a:t> </a:t>
            </a:r>
            <a:r>
              <a:rPr lang="ko-KR" altLang="en-US" b="1" dirty="0"/>
              <a:t>동영상</a:t>
            </a:r>
            <a:r>
              <a:rPr lang="en-US" altLang="ko-KR" b="1" dirty="0"/>
              <a:t>/</a:t>
            </a:r>
            <a:r>
              <a:rPr lang="ko-KR" altLang="en-US" b="1" dirty="0"/>
              <a:t>이미지 업로드는 링크 업로드만 가능함</a:t>
            </a:r>
            <a:endParaRPr lang="en-US" altLang="ko-KR" b="1" dirty="0"/>
          </a:p>
          <a:p>
            <a:pPr marL="285750" indent="-285750">
              <a:buFontTx/>
              <a:buChar char="-"/>
            </a:pPr>
            <a:r>
              <a:rPr lang="ko-KR" altLang="en-US" b="1" dirty="0"/>
              <a:t>자세한 입력사항은 </a:t>
            </a:r>
            <a:r>
              <a:rPr lang="en-US" altLang="ko-KR" b="1" dirty="0"/>
              <a:t>DB</a:t>
            </a:r>
            <a:r>
              <a:rPr lang="ko-KR" altLang="en-US" b="1" dirty="0"/>
              <a:t>보고 확인 할 것</a:t>
            </a:r>
            <a:endParaRPr lang="en-US" altLang="ko-KR" b="1" dirty="0"/>
          </a:p>
          <a:p>
            <a:pPr marL="285750" indent="-285750">
              <a:buFontTx/>
              <a:buChar char="-"/>
            </a:pPr>
            <a:r>
              <a:rPr lang="ko-KR" altLang="en-US" b="1" dirty="0"/>
              <a:t>이미지 </a:t>
            </a:r>
            <a:r>
              <a:rPr lang="ko-KR" altLang="en-US" b="1" dirty="0" err="1"/>
              <a:t>등록시</a:t>
            </a:r>
            <a:r>
              <a:rPr lang="ko-KR" altLang="en-US" b="1" dirty="0"/>
              <a:t> </a:t>
            </a:r>
            <a:r>
              <a:rPr lang="ko-KR" altLang="en-US" b="1" dirty="0" err="1"/>
              <a:t>스키드마크</a:t>
            </a:r>
            <a:r>
              <a:rPr lang="ko-KR" altLang="en-US" b="1" dirty="0"/>
              <a:t> 자동합성기능이 필요하다</a:t>
            </a:r>
            <a:endParaRPr lang="en-US" altLang="ko-KR" b="1" dirty="0"/>
          </a:p>
          <a:p>
            <a:pPr marL="285750" indent="-285750">
              <a:buFontTx/>
              <a:buChar char="-"/>
            </a:pPr>
            <a:r>
              <a:rPr lang="ko-KR" altLang="en-US" b="1" dirty="0"/>
              <a:t>이미지회전문제 해결을 위한 </a:t>
            </a:r>
            <a:r>
              <a:rPr lang="en-US" altLang="ko-KR" b="1" dirty="0" err="1"/>
              <a:t>exif</a:t>
            </a:r>
            <a:r>
              <a:rPr lang="en-US" altLang="ko-KR" b="1" dirty="0"/>
              <a:t> </a:t>
            </a:r>
            <a:r>
              <a:rPr lang="ko-KR" altLang="en-US" b="1" dirty="0"/>
              <a:t>변환기능 추가</a:t>
            </a:r>
            <a:endParaRPr lang="en-US" altLang="ko-KR" b="1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935" y="1320921"/>
            <a:ext cx="5062088" cy="797877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460534" y="1088508"/>
            <a:ext cx="1565669" cy="18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일반 사진 올리기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4321833" y="1388854"/>
            <a:ext cx="379562" cy="189781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4321833" y="1767913"/>
            <a:ext cx="379562" cy="189781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507686" y="2380312"/>
            <a:ext cx="1565669" cy="18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* 360 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사진 올리기</a:t>
            </a: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935" y="3139492"/>
            <a:ext cx="5062088" cy="797877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4321833" y="3207425"/>
            <a:ext cx="379562" cy="189781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4321833" y="3586484"/>
            <a:ext cx="379562" cy="189781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635" y="791418"/>
            <a:ext cx="5409937" cy="233187"/>
          </a:xfrm>
          <a:prstGeom prst="rect">
            <a:avLst/>
          </a:prstGeom>
        </p:spPr>
      </p:pic>
      <p:sp>
        <p:nvSpPr>
          <p:cNvPr id="17" name="모서리가 둥근 직사각형 16"/>
          <p:cNvSpPr/>
          <p:nvPr/>
        </p:nvSpPr>
        <p:spPr>
          <a:xfrm>
            <a:off x="1835030" y="3999944"/>
            <a:ext cx="1265289" cy="24618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작성하기</a:t>
            </a:r>
          </a:p>
        </p:txBody>
      </p:sp>
      <p:sp>
        <p:nvSpPr>
          <p:cNvPr id="21" name="모서리가 둥근 직사각형 20"/>
          <p:cNvSpPr/>
          <p:nvPr/>
        </p:nvSpPr>
        <p:spPr>
          <a:xfrm>
            <a:off x="3223651" y="3999944"/>
            <a:ext cx="1319410" cy="24618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작성 취소</a:t>
            </a:r>
            <a:endParaRPr lang="ko-KR" altLang="en-US" dirty="0"/>
          </a:p>
        </p:txBody>
      </p:sp>
      <p:sp>
        <p:nvSpPr>
          <p:cNvPr id="22" name="직사각형 21"/>
          <p:cNvSpPr/>
          <p:nvPr/>
        </p:nvSpPr>
        <p:spPr>
          <a:xfrm>
            <a:off x="393357" y="5495673"/>
            <a:ext cx="11493843" cy="92333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b="1" dirty="0"/>
              <a:t>업로드 </a:t>
            </a:r>
            <a:r>
              <a:rPr lang="ko-KR" altLang="en-US" b="1" dirty="0" err="1"/>
              <a:t>성공시</a:t>
            </a:r>
            <a:r>
              <a:rPr lang="ko-KR" altLang="en-US" b="1" dirty="0"/>
              <a:t> </a:t>
            </a:r>
            <a:r>
              <a:rPr lang="en-US" altLang="ko-KR" b="1" dirty="0"/>
              <a:t>: redirect(/post/room/[</a:t>
            </a:r>
            <a:r>
              <a:rPr lang="en-US" altLang="ko-KR" b="1" dirty="0" err="1"/>
              <a:t>postID</a:t>
            </a:r>
            <a:r>
              <a:rPr lang="en-US" altLang="ko-KR" b="1" dirty="0"/>
              <a:t>])</a:t>
            </a:r>
          </a:p>
          <a:p>
            <a:pPr marL="285750" indent="-285750">
              <a:buFontTx/>
              <a:buChar char="-"/>
            </a:pPr>
            <a:r>
              <a:rPr lang="ko-KR" altLang="en-US" b="1" dirty="0"/>
              <a:t>업로드 </a:t>
            </a:r>
            <a:r>
              <a:rPr lang="ko-KR" altLang="en-US" b="1" dirty="0" err="1"/>
              <a:t>실패시</a:t>
            </a:r>
            <a:r>
              <a:rPr lang="ko-KR" altLang="en-US" b="1" dirty="0"/>
              <a:t> </a:t>
            </a:r>
            <a:r>
              <a:rPr lang="en-US" altLang="ko-KR" b="1" dirty="0"/>
              <a:t>: alert(“</a:t>
            </a:r>
            <a:r>
              <a:rPr lang="ko-KR" altLang="en-US" b="1" dirty="0"/>
              <a:t>글 작성이 실패하였습니다</a:t>
            </a:r>
            <a:r>
              <a:rPr lang="en-US" altLang="ko-KR" b="1" dirty="0"/>
              <a:t>”)</a:t>
            </a:r>
          </a:p>
          <a:p>
            <a:pPr marL="285750" indent="-285750">
              <a:buFontTx/>
              <a:buChar char="-"/>
            </a:pPr>
            <a:r>
              <a:rPr lang="ko-KR" altLang="en-US" b="1" dirty="0"/>
              <a:t>필수입력정보</a:t>
            </a:r>
            <a:r>
              <a:rPr lang="en-US" altLang="ko-KR" b="1" dirty="0"/>
              <a:t>(required) : </a:t>
            </a:r>
            <a:r>
              <a:rPr lang="ko-KR" altLang="en-US" b="1" dirty="0"/>
              <a:t>위치정보</a:t>
            </a:r>
            <a:r>
              <a:rPr lang="en-US" altLang="ko-KR" b="1" dirty="0"/>
              <a:t>(</a:t>
            </a:r>
            <a:r>
              <a:rPr lang="ko-KR" altLang="en-US" b="1" dirty="0"/>
              <a:t>주소</a:t>
            </a:r>
            <a:r>
              <a:rPr lang="en-US" altLang="ko-KR" b="1" dirty="0"/>
              <a:t>, </a:t>
            </a:r>
            <a:r>
              <a:rPr lang="ko-KR" altLang="en-US" b="1" dirty="0" err="1"/>
              <a:t>방구조</a:t>
            </a:r>
            <a:r>
              <a:rPr lang="en-US" altLang="ko-KR" b="1" dirty="0"/>
              <a:t>, 360 </a:t>
            </a:r>
            <a:r>
              <a:rPr lang="ko-KR" altLang="en-US" b="1" dirty="0"/>
              <a:t>사진</a:t>
            </a:r>
            <a:r>
              <a:rPr lang="en-US" altLang="ko-KR" b="1" dirty="0"/>
              <a:t>[], </a:t>
            </a:r>
            <a:r>
              <a:rPr lang="ko-KR" altLang="en-US" b="1" dirty="0"/>
              <a:t>글 공개</a:t>
            </a:r>
            <a:r>
              <a:rPr lang="en-US" altLang="ko-KR" b="1" dirty="0"/>
              <a:t>/</a:t>
            </a:r>
            <a:r>
              <a:rPr lang="ko-KR" altLang="en-US" b="1" dirty="0"/>
              <a:t>비공개 여부</a:t>
            </a:r>
            <a:r>
              <a:rPr lang="en-US" altLang="ko-KR" b="1" dirty="0"/>
              <a:t>)</a:t>
            </a:r>
          </a:p>
        </p:txBody>
      </p:sp>
      <p:cxnSp>
        <p:nvCxnSpPr>
          <p:cNvPr id="24" name="직선 화살표 연결선 23"/>
          <p:cNvCxnSpPr>
            <a:stCxn id="26" idx="2"/>
          </p:cNvCxnSpPr>
          <p:nvPr/>
        </p:nvCxnSpPr>
        <p:spPr>
          <a:xfrm>
            <a:off x="3127121" y="2102415"/>
            <a:ext cx="340696" cy="156809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3025952" y="2107312"/>
            <a:ext cx="3625012" cy="322758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Jquery</a:t>
            </a:r>
            <a:r>
              <a:rPr lang="en-US" altLang="ko-KR" sz="1050" dirty="0"/>
              <a:t> file upload </a:t>
            </a:r>
            <a:r>
              <a:rPr lang="ko-KR" altLang="en-US" sz="1050" dirty="0"/>
              <a:t>사용</a:t>
            </a:r>
            <a:endParaRPr lang="en-US" altLang="ko-KR" sz="1050" dirty="0"/>
          </a:p>
          <a:p>
            <a:pPr algn="ctr"/>
            <a:r>
              <a:rPr lang="en-US" altLang="ko-KR" sz="1050" dirty="0"/>
              <a:t>http://blueimp.github.io/jQuery-File-Upload/index.html</a:t>
            </a:r>
            <a:endParaRPr lang="ko-KR" altLang="en-US" sz="1050" dirty="0"/>
          </a:p>
        </p:txBody>
      </p:sp>
      <p:sp>
        <p:nvSpPr>
          <p:cNvPr id="26" name="직사각형 25"/>
          <p:cNvSpPr/>
          <p:nvPr/>
        </p:nvSpPr>
        <p:spPr>
          <a:xfrm>
            <a:off x="635219" y="1361676"/>
            <a:ext cx="4983804" cy="740739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686" y="2551392"/>
            <a:ext cx="5238750" cy="600075"/>
          </a:xfrm>
          <a:prstGeom prst="rect">
            <a:avLst/>
          </a:prstGeom>
        </p:spPr>
      </p:pic>
      <p:sp>
        <p:nvSpPr>
          <p:cNvPr id="28" name="직사각형 27"/>
          <p:cNvSpPr/>
          <p:nvPr/>
        </p:nvSpPr>
        <p:spPr>
          <a:xfrm>
            <a:off x="574519" y="2625548"/>
            <a:ext cx="4443845" cy="430887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altLang="ko-KR" sz="1100" b="1" dirty="0"/>
              <a:t>- </a:t>
            </a:r>
            <a:r>
              <a:rPr lang="ko-KR" altLang="en-US" sz="1100" b="1" dirty="0"/>
              <a:t>사진 용량은 </a:t>
            </a:r>
            <a:r>
              <a:rPr lang="en-US" altLang="ko-KR" sz="1100" b="1" dirty="0"/>
              <a:t>1</a:t>
            </a:r>
            <a:r>
              <a:rPr lang="ko-KR" altLang="en-US" sz="1100" b="1" dirty="0"/>
              <a:t>장당 최대 </a:t>
            </a:r>
            <a:r>
              <a:rPr lang="en-US" altLang="ko-KR" sz="1100" b="1" dirty="0"/>
              <a:t>30M, </a:t>
            </a:r>
            <a:r>
              <a:rPr lang="ko-KR" altLang="en-US" sz="1100" b="1" dirty="0"/>
              <a:t>최대 </a:t>
            </a:r>
            <a:r>
              <a:rPr lang="en-US" altLang="ko-KR" sz="1100" b="1" dirty="0"/>
              <a:t>15</a:t>
            </a:r>
            <a:r>
              <a:rPr lang="ko-KR" altLang="en-US" sz="1100" b="1" dirty="0"/>
              <a:t>장까지 등록이 가능합니다</a:t>
            </a:r>
            <a:r>
              <a:rPr lang="en-US" altLang="ko-KR" sz="1100" b="1" dirty="0"/>
              <a:t>.</a:t>
            </a:r>
          </a:p>
          <a:p>
            <a:r>
              <a:rPr lang="en-US" altLang="ko-KR" sz="1100" b="1" dirty="0"/>
              <a:t>- </a:t>
            </a:r>
            <a:r>
              <a:rPr lang="ko-KR" altLang="en-US" sz="1100" b="1" dirty="0"/>
              <a:t>많은 사진을 등록할 경우 업로드 시간이 다소 지연될 수 있습니다</a:t>
            </a:r>
            <a:r>
              <a:rPr lang="en-US" altLang="ko-KR" sz="1100" b="1" dirty="0"/>
              <a:t>.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36367182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53420" y="320676"/>
            <a:ext cx="478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방 정보 등록</a:t>
            </a:r>
            <a:r>
              <a:rPr lang="en-US" altLang="ko-KR" b="1" dirty="0"/>
              <a:t>, </a:t>
            </a:r>
            <a:r>
              <a:rPr lang="ko-KR" altLang="en-US" b="1" dirty="0"/>
              <a:t>수정</a:t>
            </a:r>
            <a:r>
              <a:rPr lang="en-US" altLang="ko-KR" b="1" dirty="0"/>
              <a:t>(1) – VR</a:t>
            </a:r>
            <a:r>
              <a:rPr lang="ko-KR" altLang="en-US" b="1" dirty="0"/>
              <a:t>사진선택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453420" y="5375289"/>
            <a:ext cx="5529691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/>
              <a:t>&lt; </a:t>
            </a:r>
            <a:r>
              <a:rPr lang="ko-KR" altLang="en-US" b="1" dirty="0"/>
              <a:t>참고사항 </a:t>
            </a:r>
            <a:r>
              <a:rPr lang="en-US" altLang="ko-KR" b="1" dirty="0"/>
              <a:t>&gt;</a:t>
            </a:r>
          </a:p>
          <a:p>
            <a:endParaRPr lang="en-US" altLang="ko-KR" b="1" dirty="0"/>
          </a:p>
          <a:p>
            <a:pPr marL="285750" indent="-285750">
              <a:buFontTx/>
              <a:buChar char="-"/>
            </a:pPr>
            <a:r>
              <a:rPr lang="ko-KR" altLang="en-US" sz="1100" b="1" dirty="0"/>
              <a:t>필수 입력사항은 </a:t>
            </a:r>
            <a:r>
              <a:rPr lang="en-US" altLang="ko-KR" sz="1100" b="1" dirty="0"/>
              <a:t>DB</a:t>
            </a:r>
            <a:r>
              <a:rPr lang="ko-KR" altLang="en-US" sz="1100" b="1" dirty="0"/>
              <a:t>보고 확인 할 것</a:t>
            </a:r>
            <a:endParaRPr lang="en-US" altLang="ko-KR" sz="1100" b="1" dirty="0"/>
          </a:p>
          <a:p>
            <a:pPr marL="285750" indent="-285750">
              <a:buFontTx/>
              <a:buChar char="-"/>
            </a:pPr>
            <a:r>
              <a:rPr lang="ko-KR" altLang="en-US" sz="1100" b="1" dirty="0"/>
              <a:t>비공개메모</a:t>
            </a:r>
            <a:r>
              <a:rPr lang="en-US" altLang="ko-KR" sz="1100" b="1" dirty="0"/>
              <a:t>(</a:t>
            </a:r>
            <a:r>
              <a:rPr lang="en-US" altLang="ko-KR" sz="1100" b="1" dirty="0" err="1"/>
              <a:t>secret_note</a:t>
            </a:r>
            <a:r>
              <a:rPr lang="en-US" altLang="ko-KR" sz="1100" b="1" dirty="0"/>
              <a:t>) : </a:t>
            </a:r>
            <a:r>
              <a:rPr lang="ko-KR" altLang="en-US" sz="1100" b="1" dirty="0" err="1"/>
              <a:t>영업시</a:t>
            </a:r>
            <a:r>
              <a:rPr lang="ko-KR" altLang="en-US" sz="1100" b="1" dirty="0"/>
              <a:t> </a:t>
            </a:r>
            <a:r>
              <a:rPr lang="ko-KR" altLang="en-US" sz="1100" b="1" dirty="0" err="1"/>
              <a:t>쓸일이</a:t>
            </a:r>
            <a:r>
              <a:rPr lang="ko-KR" altLang="en-US" sz="1100" b="1" dirty="0"/>
              <a:t> </a:t>
            </a:r>
            <a:r>
              <a:rPr lang="ko-KR" altLang="en-US" sz="1100" b="1" dirty="0" err="1"/>
              <a:t>있을듯</a:t>
            </a:r>
            <a:r>
              <a:rPr lang="en-US" altLang="ko-KR" sz="1100" b="1" dirty="0"/>
              <a:t>, </a:t>
            </a:r>
            <a:r>
              <a:rPr lang="ko-KR" altLang="en-US" sz="1100" b="1" dirty="0"/>
              <a:t>간단한 메모나 </a:t>
            </a:r>
            <a:r>
              <a:rPr lang="ko-KR" altLang="en-US" sz="1100" b="1" dirty="0" err="1"/>
              <a:t>입력등</a:t>
            </a:r>
            <a:endParaRPr lang="en-US" altLang="ko-KR" sz="1100" b="1" dirty="0"/>
          </a:p>
          <a:p>
            <a:pPr marL="285750" indent="-285750">
              <a:buFontTx/>
              <a:buChar char="-"/>
            </a:pPr>
            <a:r>
              <a:rPr lang="ko-KR" altLang="en-US" sz="1100" b="1" dirty="0"/>
              <a:t>필수입력사항 꼭 확인하기</a:t>
            </a:r>
            <a:r>
              <a:rPr lang="en-US" altLang="ko-KR" sz="1100" b="1" dirty="0"/>
              <a:t>!</a:t>
            </a:r>
          </a:p>
        </p:txBody>
      </p:sp>
      <p:pic>
        <p:nvPicPr>
          <p:cNvPr id="56" name="그림 5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635" y="1333281"/>
            <a:ext cx="5409937" cy="233187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420" y="1586707"/>
            <a:ext cx="5424152" cy="3093307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1761067" y="2796705"/>
            <a:ext cx="2772375" cy="777253"/>
          </a:xfrm>
          <a:prstGeom prst="rect">
            <a:avLst/>
          </a:prstGeom>
          <a:solidFill>
            <a:srgbClr val="1BBC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4" name="직사각형 53"/>
          <p:cNvSpPr/>
          <p:nvPr/>
        </p:nvSpPr>
        <p:spPr>
          <a:xfrm>
            <a:off x="3098449" y="3901764"/>
            <a:ext cx="2772375" cy="777253"/>
          </a:xfrm>
          <a:prstGeom prst="rect">
            <a:avLst/>
          </a:prstGeom>
          <a:solidFill>
            <a:srgbClr val="1BBC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1975556" y="2111019"/>
            <a:ext cx="2557886" cy="557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553156" y="1687005"/>
            <a:ext cx="699911" cy="42401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VR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사진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*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7" name="모서리가 둥근 직사각형 56"/>
          <p:cNvSpPr/>
          <p:nvPr/>
        </p:nvSpPr>
        <p:spPr>
          <a:xfrm>
            <a:off x="2145606" y="1687005"/>
            <a:ext cx="699911" cy="42401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일반</a:t>
            </a:r>
            <a:endParaRPr lang="en-US" altLang="ko-KR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사진</a:t>
            </a:r>
          </a:p>
        </p:txBody>
      </p:sp>
      <p:sp>
        <p:nvSpPr>
          <p:cNvPr id="19" name="모서리가 둥근 직사각형 18"/>
          <p:cNvSpPr/>
          <p:nvPr/>
        </p:nvSpPr>
        <p:spPr>
          <a:xfrm>
            <a:off x="5324053" y="1599609"/>
            <a:ext cx="546771" cy="1953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다음</a:t>
            </a:r>
          </a:p>
        </p:txBody>
      </p:sp>
      <p:sp>
        <p:nvSpPr>
          <p:cNvPr id="59" name="모서리가 둥근 직사각형 58"/>
          <p:cNvSpPr/>
          <p:nvPr/>
        </p:nvSpPr>
        <p:spPr>
          <a:xfrm>
            <a:off x="1359256" y="1687005"/>
            <a:ext cx="699911" cy="42401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기본</a:t>
            </a:r>
            <a:endParaRPr lang="en-US" altLang="ko-KR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정보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*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1" name="모서리가 둥근 직사각형 60"/>
          <p:cNvSpPr/>
          <p:nvPr/>
        </p:nvSpPr>
        <p:spPr>
          <a:xfrm>
            <a:off x="2931956" y="1665624"/>
            <a:ext cx="699911" cy="42401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추가</a:t>
            </a:r>
            <a:endParaRPr lang="en-US" altLang="ko-KR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정보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660009" y="2723666"/>
            <a:ext cx="3025187" cy="923330"/>
          </a:xfrm>
          <a:prstGeom prst="rect">
            <a:avLst/>
          </a:prstGeom>
          <a:solidFill>
            <a:srgbClr val="D0CECE">
              <a:alpha val="41176"/>
            </a:srgb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VR</a:t>
            </a:r>
            <a:r>
              <a:rPr lang="ko-KR" altLang="en-US" dirty="0"/>
              <a:t>사진을 여기로 끌어 놓기</a:t>
            </a:r>
            <a:endParaRPr lang="en-US" altLang="ko-KR" dirty="0"/>
          </a:p>
          <a:p>
            <a:pPr algn="ctr"/>
            <a:r>
              <a:rPr lang="ko-KR" altLang="en-US" dirty="0"/>
              <a:t>또는</a:t>
            </a:r>
            <a:endParaRPr lang="en-US" altLang="ko-KR" dirty="0"/>
          </a:p>
          <a:p>
            <a:pPr algn="ctr"/>
            <a:r>
              <a:rPr lang="ko-KR" altLang="en-US" dirty="0" err="1"/>
              <a:t>업로드할</a:t>
            </a:r>
            <a:r>
              <a:rPr lang="ko-KR" altLang="en-US" dirty="0"/>
              <a:t> </a:t>
            </a:r>
            <a:r>
              <a:rPr lang="en-US" altLang="ko-KR" dirty="0"/>
              <a:t>VR</a:t>
            </a:r>
            <a:r>
              <a:rPr lang="ko-KR" altLang="en-US" dirty="0"/>
              <a:t>사진 및 선택</a:t>
            </a:r>
          </a:p>
        </p:txBody>
      </p:sp>
      <p:sp>
        <p:nvSpPr>
          <p:cNvPr id="21" name="모서리가 둥근 직사각형 20"/>
          <p:cNvSpPr/>
          <p:nvPr/>
        </p:nvSpPr>
        <p:spPr>
          <a:xfrm>
            <a:off x="2641600" y="3646996"/>
            <a:ext cx="1083733" cy="254768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사진 선택</a:t>
            </a:r>
          </a:p>
        </p:txBody>
      </p:sp>
      <p:sp>
        <p:nvSpPr>
          <p:cNvPr id="64" name="직사각형 63"/>
          <p:cNvSpPr/>
          <p:nvPr/>
        </p:nvSpPr>
        <p:spPr>
          <a:xfrm>
            <a:off x="6135511" y="5690760"/>
            <a:ext cx="552969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100" dirty="0">
                <a:hlinkClick r:id="rId4"/>
              </a:rPr>
              <a:t>https://alvarotrigo.com/fullPage/examples/fixedHeaders.html</a:t>
            </a:r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en-US" altLang="ko-KR" sz="1100" b="1" dirty="0">
                <a:hlinkClick r:id="rId5"/>
              </a:rPr>
              <a:t>https://github.com/alvarotrigo/fullPage.js#methods</a:t>
            </a:r>
            <a:endParaRPr lang="en-US" altLang="ko-KR" sz="1100" b="1" dirty="0"/>
          </a:p>
          <a:p>
            <a:pPr marL="171450" indent="-171450">
              <a:buFontTx/>
              <a:buChar char="-"/>
            </a:pPr>
            <a:r>
              <a:rPr lang="en-US" altLang="ko-KR" sz="1100" b="1" dirty="0">
                <a:hlinkClick r:id="rId6"/>
              </a:rPr>
              <a:t>http://dev.moblab.kr/canvas-theme/HTML/component-radios-switches.html</a:t>
            </a:r>
            <a:endParaRPr lang="en-US" altLang="ko-KR" sz="1100" b="1" dirty="0"/>
          </a:p>
          <a:p>
            <a:pPr marL="171450" indent="-171450">
              <a:buFontTx/>
              <a:buChar char="-"/>
            </a:pPr>
            <a:r>
              <a:rPr lang="en-US" altLang="ko-KR" sz="1100" b="1" dirty="0"/>
              <a:t>https://blueimp.github.io/jQuery-File-Upload/index.html</a:t>
            </a:r>
          </a:p>
        </p:txBody>
      </p:sp>
      <p:pic>
        <p:nvPicPr>
          <p:cNvPr id="65" name="그림 6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4406" y="1346183"/>
            <a:ext cx="5409937" cy="233187"/>
          </a:xfrm>
          <a:prstGeom prst="rect">
            <a:avLst/>
          </a:prstGeom>
        </p:spPr>
      </p:pic>
      <p:pic>
        <p:nvPicPr>
          <p:cNvPr id="67" name="그림 6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0191" y="1599609"/>
            <a:ext cx="5424152" cy="3093307"/>
          </a:xfrm>
          <a:prstGeom prst="rect">
            <a:avLst/>
          </a:prstGeom>
        </p:spPr>
      </p:pic>
      <p:sp>
        <p:nvSpPr>
          <p:cNvPr id="68" name="직사각형 67"/>
          <p:cNvSpPr/>
          <p:nvPr/>
        </p:nvSpPr>
        <p:spPr>
          <a:xfrm>
            <a:off x="7607838" y="2809607"/>
            <a:ext cx="2772375" cy="777253"/>
          </a:xfrm>
          <a:prstGeom prst="rect">
            <a:avLst/>
          </a:prstGeom>
          <a:solidFill>
            <a:srgbClr val="1BBC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2" name="직사각형 81"/>
          <p:cNvSpPr/>
          <p:nvPr/>
        </p:nvSpPr>
        <p:spPr>
          <a:xfrm>
            <a:off x="8945220" y="3914666"/>
            <a:ext cx="2772375" cy="777253"/>
          </a:xfrm>
          <a:prstGeom prst="rect">
            <a:avLst/>
          </a:prstGeom>
          <a:solidFill>
            <a:srgbClr val="1BBC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3" name="TextBox 82"/>
          <p:cNvSpPr txBox="1"/>
          <p:nvPr/>
        </p:nvSpPr>
        <p:spPr>
          <a:xfrm>
            <a:off x="7822327" y="2123921"/>
            <a:ext cx="2557886" cy="557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84" name="모서리가 둥근 직사각형 83"/>
          <p:cNvSpPr/>
          <p:nvPr/>
        </p:nvSpPr>
        <p:spPr>
          <a:xfrm>
            <a:off x="6399927" y="1699907"/>
            <a:ext cx="699911" cy="42401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VR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사진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*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5" name="모서리가 둥근 직사각형 84"/>
          <p:cNvSpPr/>
          <p:nvPr/>
        </p:nvSpPr>
        <p:spPr>
          <a:xfrm>
            <a:off x="7992377" y="1699907"/>
            <a:ext cx="699911" cy="42401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일반</a:t>
            </a:r>
            <a:endParaRPr lang="en-US" altLang="ko-KR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사진</a:t>
            </a:r>
          </a:p>
        </p:txBody>
      </p:sp>
      <p:sp>
        <p:nvSpPr>
          <p:cNvPr id="86" name="모서리가 둥근 직사각형 85"/>
          <p:cNvSpPr/>
          <p:nvPr/>
        </p:nvSpPr>
        <p:spPr>
          <a:xfrm>
            <a:off x="11170824" y="1612511"/>
            <a:ext cx="546771" cy="1953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다음</a:t>
            </a:r>
          </a:p>
        </p:txBody>
      </p:sp>
      <p:sp>
        <p:nvSpPr>
          <p:cNvPr id="103" name="모서리가 둥근 직사각형 102"/>
          <p:cNvSpPr/>
          <p:nvPr/>
        </p:nvSpPr>
        <p:spPr>
          <a:xfrm>
            <a:off x="7206027" y="1699907"/>
            <a:ext cx="699911" cy="42401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기본</a:t>
            </a:r>
            <a:endParaRPr lang="en-US" altLang="ko-KR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정보</a:t>
            </a:r>
          </a:p>
        </p:txBody>
      </p:sp>
      <p:sp>
        <p:nvSpPr>
          <p:cNvPr id="104" name="모서리가 둥근 직사각형 103"/>
          <p:cNvSpPr/>
          <p:nvPr/>
        </p:nvSpPr>
        <p:spPr>
          <a:xfrm>
            <a:off x="8778727" y="1678526"/>
            <a:ext cx="699911" cy="42401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추가</a:t>
            </a:r>
            <a:endParaRPr lang="en-US" altLang="ko-KR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정보</a:t>
            </a:r>
          </a:p>
        </p:txBody>
      </p:sp>
      <p:sp>
        <p:nvSpPr>
          <p:cNvPr id="106" name="모서리가 둥근 직사각형 105"/>
          <p:cNvSpPr/>
          <p:nvPr/>
        </p:nvSpPr>
        <p:spPr>
          <a:xfrm>
            <a:off x="8470400" y="3786285"/>
            <a:ext cx="1083733" cy="254768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사진 선택</a:t>
            </a:r>
          </a:p>
        </p:txBody>
      </p:sp>
      <p:sp>
        <p:nvSpPr>
          <p:cNvPr id="107" name="모서리가 둥근 직사각형 106"/>
          <p:cNvSpPr/>
          <p:nvPr/>
        </p:nvSpPr>
        <p:spPr>
          <a:xfrm>
            <a:off x="10531967" y="1617586"/>
            <a:ext cx="546771" cy="1953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이전</a:t>
            </a: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00061" y="2332146"/>
            <a:ext cx="4733983" cy="834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8890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53420" y="320676"/>
            <a:ext cx="478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방 정보 등록</a:t>
            </a:r>
            <a:r>
              <a:rPr lang="en-US" altLang="ko-KR" b="1" dirty="0"/>
              <a:t>, </a:t>
            </a:r>
            <a:r>
              <a:rPr lang="ko-KR" altLang="en-US" b="1" dirty="0"/>
              <a:t>수정</a:t>
            </a:r>
            <a:r>
              <a:rPr lang="en-US" altLang="ko-KR" b="1" dirty="0"/>
              <a:t>(1) - </a:t>
            </a:r>
            <a:r>
              <a:rPr lang="ko-KR" altLang="en-US" b="1" dirty="0"/>
              <a:t>기본정보입력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453420" y="5375289"/>
            <a:ext cx="5529691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/>
              <a:t>&lt; </a:t>
            </a:r>
            <a:r>
              <a:rPr lang="ko-KR" altLang="en-US" b="1" dirty="0"/>
              <a:t>참고사항 </a:t>
            </a:r>
            <a:r>
              <a:rPr lang="en-US" altLang="ko-KR" b="1" dirty="0"/>
              <a:t>&gt;</a:t>
            </a:r>
          </a:p>
          <a:p>
            <a:endParaRPr lang="en-US" altLang="ko-KR" b="1" dirty="0"/>
          </a:p>
          <a:p>
            <a:pPr marL="285750" indent="-285750">
              <a:buFontTx/>
              <a:buChar char="-"/>
            </a:pPr>
            <a:r>
              <a:rPr lang="ko-KR" altLang="en-US" sz="1100" b="1" dirty="0"/>
              <a:t>필수 입력사항은 </a:t>
            </a:r>
            <a:r>
              <a:rPr lang="en-US" altLang="ko-KR" sz="1100" b="1" dirty="0"/>
              <a:t>DB</a:t>
            </a:r>
            <a:r>
              <a:rPr lang="ko-KR" altLang="en-US" sz="1100" b="1" dirty="0"/>
              <a:t>보고 확인 할 것</a:t>
            </a:r>
            <a:endParaRPr lang="en-US" altLang="ko-KR" sz="1100" b="1" dirty="0"/>
          </a:p>
          <a:p>
            <a:pPr marL="285750" indent="-285750">
              <a:buFontTx/>
              <a:buChar char="-"/>
            </a:pPr>
            <a:r>
              <a:rPr lang="ko-KR" altLang="en-US" sz="1100" b="1" dirty="0"/>
              <a:t>비공개메모</a:t>
            </a:r>
            <a:r>
              <a:rPr lang="en-US" altLang="ko-KR" sz="1100" b="1" dirty="0"/>
              <a:t>(</a:t>
            </a:r>
            <a:r>
              <a:rPr lang="en-US" altLang="ko-KR" sz="1100" b="1" dirty="0" err="1"/>
              <a:t>secret_note</a:t>
            </a:r>
            <a:r>
              <a:rPr lang="en-US" altLang="ko-KR" sz="1100" b="1" dirty="0"/>
              <a:t>) : </a:t>
            </a:r>
            <a:r>
              <a:rPr lang="ko-KR" altLang="en-US" sz="1100" b="1" dirty="0" err="1"/>
              <a:t>영업시</a:t>
            </a:r>
            <a:r>
              <a:rPr lang="ko-KR" altLang="en-US" sz="1100" b="1" dirty="0"/>
              <a:t> </a:t>
            </a:r>
            <a:r>
              <a:rPr lang="ko-KR" altLang="en-US" sz="1100" b="1" dirty="0" err="1"/>
              <a:t>쓸일이</a:t>
            </a:r>
            <a:r>
              <a:rPr lang="ko-KR" altLang="en-US" sz="1100" b="1" dirty="0"/>
              <a:t> </a:t>
            </a:r>
            <a:r>
              <a:rPr lang="ko-KR" altLang="en-US" sz="1100" b="1" dirty="0" err="1"/>
              <a:t>있을듯</a:t>
            </a:r>
            <a:r>
              <a:rPr lang="en-US" altLang="ko-KR" sz="1100" b="1" dirty="0"/>
              <a:t>, </a:t>
            </a:r>
            <a:r>
              <a:rPr lang="ko-KR" altLang="en-US" sz="1100" b="1" dirty="0"/>
              <a:t>간단한 메모나 </a:t>
            </a:r>
            <a:r>
              <a:rPr lang="ko-KR" altLang="en-US" sz="1100" b="1" dirty="0" err="1"/>
              <a:t>입력등</a:t>
            </a:r>
            <a:endParaRPr lang="en-US" altLang="ko-KR" sz="1100" b="1" dirty="0"/>
          </a:p>
          <a:p>
            <a:pPr marL="285750" indent="-285750">
              <a:buFontTx/>
              <a:buChar char="-"/>
            </a:pPr>
            <a:r>
              <a:rPr lang="ko-KR" altLang="en-US" sz="1100" b="1" dirty="0"/>
              <a:t>필수입력사항 꼭 확인하기</a:t>
            </a:r>
            <a:r>
              <a:rPr lang="en-US" altLang="ko-KR" sz="1100" b="1" dirty="0"/>
              <a:t>!</a:t>
            </a:r>
          </a:p>
        </p:txBody>
      </p:sp>
      <p:pic>
        <p:nvPicPr>
          <p:cNvPr id="56" name="그림 5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635" y="1333281"/>
            <a:ext cx="5409937" cy="233187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420" y="1586707"/>
            <a:ext cx="5424152" cy="3093307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1715911" y="2796705"/>
            <a:ext cx="2772375" cy="777253"/>
          </a:xfrm>
          <a:prstGeom prst="rect">
            <a:avLst/>
          </a:prstGeom>
          <a:solidFill>
            <a:srgbClr val="1BBC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4" name="직사각형 53"/>
          <p:cNvSpPr/>
          <p:nvPr/>
        </p:nvSpPr>
        <p:spPr>
          <a:xfrm>
            <a:off x="3098449" y="3901764"/>
            <a:ext cx="2772375" cy="777253"/>
          </a:xfrm>
          <a:prstGeom prst="rect">
            <a:avLst/>
          </a:prstGeom>
          <a:solidFill>
            <a:srgbClr val="1BBC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1975556" y="2111019"/>
            <a:ext cx="2557886" cy="557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553156" y="1687005"/>
            <a:ext cx="699911" cy="42401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VR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사진</a:t>
            </a:r>
          </a:p>
        </p:txBody>
      </p:sp>
      <p:sp>
        <p:nvSpPr>
          <p:cNvPr id="57" name="모서리가 둥근 직사각형 56"/>
          <p:cNvSpPr/>
          <p:nvPr/>
        </p:nvSpPr>
        <p:spPr>
          <a:xfrm>
            <a:off x="2145606" y="1687005"/>
            <a:ext cx="699911" cy="42401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일반</a:t>
            </a:r>
            <a:endParaRPr lang="en-US" altLang="ko-KR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사진</a:t>
            </a:r>
          </a:p>
        </p:txBody>
      </p:sp>
      <p:sp>
        <p:nvSpPr>
          <p:cNvPr id="19" name="모서리가 둥근 직사각형 18"/>
          <p:cNvSpPr/>
          <p:nvPr/>
        </p:nvSpPr>
        <p:spPr>
          <a:xfrm>
            <a:off x="5324053" y="1599609"/>
            <a:ext cx="546771" cy="1953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다음</a:t>
            </a:r>
          </a:p>
        </p:txBody>
      </p:sp>
      <p:sp>
        <p:nvSpPr>
          <p:cNvPr id="59" name="모서리가 둥근 직사각형 58"/>
          <p:cNvSpPr/>
          <p:nvPr/>
        </p:nvSpPr>
        <p:spPr>
          <a:xfrm>
            <a:off x="1359256" y="1687005"/>
            <a:ext cx="699911" cy="42401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기본</a:t>
            </a:r>
            <a:endParaRPr lang="en-US" altLang="ko-KR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정보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*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1" name="모서리가 둥근 직사각형 60"/>
          <p:cNvSpPr/>
          <p:nvPr/>
        </p:nvSpPr>
        <p:spPr>
          <a:xfrm>
            <a:off x="2931956" y="1665624"/>
            <a:ext cx="699911" cy="42401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추가</a:t>
            </a:r>
            <a:endParaRPr lang="en-US" altLang="ko-KR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정보</a:t>
            </a:r>
          </a:p>
        </p:txBody>
      </p:sp>
      <p:sp>
        <p:nvSpPr>
          <p:cNvPr id="64" name="직사각형 63"/>
          <p:cNvSpPr/>
          <p:nvPr/>
        </p:nvSpPr>
        <p:spPr>
          <a:xfrm>
            <a:off x="6135511" y="5690760"/>
            <a:ext cx="552969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100" dirty="0">
                <a:hlinkClick r:id="rId4"/>
              </a:rPr>
              <a:t>https://alvarotrigo.com/fullPage/examples/fixedHeaders.html</a:t>
            </a:r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en-US" altLang="ko-KR" sz="1100" b="1" dirty="0">
                <a:hlinkClick r:id="rId5"/>
              </a:rPr>
              <a:t>https://github.com/alvarotrigo/fullPage.js#methods</a:t>
            </a:r>
            <a:endParaRPr lang="en-US" altLang="ko-KR" sz="1100" b="1" dirty="0"/>
          </a:p>
          <a:p>
            <a:pPr marL="171450" indent="-171450">
              <a:buFontTx/>
              <a:buChar char="-"/>
            </a:pPr>
            <a:r>
              <a:rPr lang="en-US" altLang="ko-KR" sz="1100" b="1" dirty="0">
                <a:hlinkClick r:id="rId6"/>
              </a:rPr>
              <a:t>http://dev.moblab.kr/canvas-theme/HTML/component-radios-switches.html</a:t>
            </a:r>
            <a:endParaRPr lang="en-US" altLang="ko-KR" sz="1100" b="1" dirty="0"/>
          </a:p>
          <a:p>
            <a:pPr marL="171450" indent="-171450">
              <a:buFontTx/>
              <a:buChar char="-"/>
            </a:pPr>
            <a:r>
              <a:rPr lang="en-US" altLang="ko-KR" sz="1100" b="1" dirty="0"/>
              <a:t>https://blueimp.github.io/jQuery-File-Upload/index.html</a:t>
            </a:r>
          </a:p>
        </p:txBody>
      </p:sp>
      <p:pic>
        <p:nvPicPr>
          <p:cNvPr id="65" name="그림 6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4406" y="1346183"/>
            <a:ext cx="5409937" cy="233187"/>
          </a:xfrm>
          <a:prstGeom prst="rect">
            <a:avLst/>
          </a:prstGeom>
        </p:spPr>
      </p:pic>
      <p:pic>
        <p:nvPicPr>
          <p:cNvPr id="67" name="그림 6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0191" y="1599609"/>
            <a:ext cx="5424152" cy="3093307"/>
          </a:xfrm>
          <a:prstGeom prst="rect">
            <a:avLst/>
          </a:prstGeom>
        </p:spPr>
      </p:pic>
      <p:sp>
        <p:nvSpPr>
          <p:cNvPr id="68" name="직사각형 67"/>
          <p:cNvSpPr/>
          <p:nvPr/>
        </p:nvSpPr>
        <p:spPr>
          <a:xfrm>
            <a:off x="7607838" y="2809607"/>
            <a:ext cx="2772375" cy="777253"/>
          </a:xfrm>
          <a:prstGeom prst="rect">
            <a:avLst/>
          </a:prstGeom>
          <a:solidFill>
            <a:srgbClr val="1BBC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2" name="직사각형 81"/>
          <p:cNvSpPr/>
          <p:nvPr/>
        </p:nvSpPr>
        <p:spPr>
          <a:xfrm>
            <a:off x="8945220" y="3914666"/>
            <a:ext cx="2772375" cy="777253"/>
          </a:xfrm>
          <a:prstGeom prst="rect">
            <a:avLst/>
          </a:prstGeom>
          <a:solidFill>
            <a:srgbClr val="1BBC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3" name="TextBox 82"/>
          <p:cNvSpPr txBox="1"/>
          <p:nvPr/>
        </p:nvSpPr>
        <p:spPr>
          <a:xfrm>
            <a:off x="7822327" y="2123921"/>
            <a:ext cx="2557886" cy="557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84" name="모서리가 둥근 직사각형 83"/>
          <p:cNvSpPr/>
          <p:nvPr/>
        </p:nvSpPr>
        <p:spPr>
          <a:xfrm>
            <a:off x="6399927" y="1699907"/>
            <a:ext cx="699911" cy="42401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VR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사진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*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5" name="모서리가 둥근 직사각형 84"/>
          <p:cNvSpPr/>
          <p:nvPr/>
        </p:nvSpPr>
        <p:spPr>
          <a:xfrm>
            <a:off x="7992377" y="1699907"/>
            <a:ext cx="699911" cy="42401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일반</a:t>
            </a:r>
            <a:endParaRPr lang="en-US" altLang="ko-KR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사진</a:t>
            </a:r>
          </a:p>
        </p:txBody>
      </p:sp>
      <p:sp>
        <p:nvSpPr>
          <p:cNvPr id="86" name="모서리가 둥근 직사각형 85"/>
          <p:cNvSpPr/>
          <p:nvPr/>
        </p:nvSpPr>
        <p:spPr>
          <a:xfrm>
            <a:off x="11170824" y="1612511"/>
            <a:ext cx="546771" cy="1953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다음</a:t>
            </a:r>
          </a:p>
        </p:txBody>
      </p:sp>
      <p:sp>
        <p:nvSpPr>
          <p:cNvPr id="103" name="모서리가 둥근 직사각형 102"/>
          <p:cNvSpPr/>
          <p:nvPr/>
        </p:nvSpPr>
        <p:spPr>
          <a:xfrm>
            <a:off x="7206027" y="1699907"/>
            <a:ext cx="699911" cy="42401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기본</a:t>
            </a:r>
            <a:endParaRPr lang="en-US" altLang="ko-KR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정보</a:t>
            </a:r>
          </a:p>
        </p:txBody>
      </p:sp>
      <p:sp>
        <p:nvSpPr>
          <p:cNvPr id="104" name="모서리가 둥근 직사각형 103"/>
          <p:cNvSpPr/>
          <p:nvPr/>
        </p:nvSpPr>
        <p:spPr>
          <a:xfrm>
            <a:off x="8778727" y="1678526"/>
            <a:ext cx="699911" cy="42401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추가</a:t>
            </a:r>
            <a:endParaRPr lang="en-US" altLang="ko-KR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정보</a:t>
            </a:r>
          </a:p>
        </p:txBody>
      </p:sp>
      <p:sp>
        <p:nvSpPr>
          <p:cNvPr id="107" name="모서리가 둥근 직사각형 106"/>
          <p:cNvSpPr/>
          <p:nvPr/>
        </p:nvSpPr>
        <p:spPr>
          <a:xfrm>
            <a:off x="10531967" y="1617586"/>
            <a:ext cx="546771" cy="1953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이전</a:t>
            </a:r>
          </a:p>
        </p:txBody>
      </p:sp>
      <p:pic>
        <p:nvPicPr>
          <p:cNvPr id="108" name="그림 10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50573" y="2652112"/>
            <a:ext cx="1841714" cy="282026"/>
          </a:xfrm>
          <a:prstGeom prst="rect">
            <a:avLst/>
          </a:prstGeom>
        </p:spPr>
      </p:pic>
      <p:pic>
        <p:nvPicPr>
          <p:cNvPr id="109" name="그림 10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50064" y="3152005"/>
            <a:ext cx="1842224" cy="722119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71563" y="2582758"/>
            <a:ext cx="1244250" cy="270180"/>
          </a:xfrm>
          <a:prstGeom prst="rect">
            <a:avLst/>
          </a:prstGeom>
        </p:spPr>
      </p:pic>
      <p:pic>
        <p:nvPicPr>
          <p:cNvPr id="110" name="그림 10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71563" y="2861480"/>
            <a:ext cx="1244250" cy="270180"/>
          </a:xfrm>
          <a:prstGeom prst="rect">
            <a:avLst/>
          </a:prstGeom>
        </p:spPr>
      </p:pic>
      <p:pic>
        <p:nvPicPr>
          <p:cNvPr id="111" name="그림 1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71563" y="3126457"/>
            <a:ext cx="1244250" cy="270180"/>
          </a:xfrm>
          <a:prstGeom prst="rect">
            <a:avLst/>
          </a:prstGeom>
        </p:spPr>
      </p:pic>
      <p:pic>
        <p:nvPicPr>
          <p:cNvPr id="112" name="그림 1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71563" y="3391434"/>
            <a:ext cx="1244250" cy="270180"/>
          </a:xfrm>
          <a:prstGeom prst="rect">
            <a:avLst/>
          </a:prstGeom>
        </p:spPr>
      </p:pic>
      <p:pic>
        <p:nvPicPr>
          <p:cNvPr id="113" name="그림 1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64815" y="3654340"/>
            <a:ext cx="1244250" cy="270180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9734948" y="2596503"/>
            <a:ext cx="878220" cy="26161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일반</a:t>
            </a:r>
          </a:p>
        </p:txBody>
      </p:sp>
      <p:sp>
        <p:nvSpPr>
          <p:cNvPr id="114" name="TextBox 113"/>
          <p:cNvSpPr txBox="1"/>
          <p:nvPr/>
        </p:nvSpPr>
        <p:spPr>
          <a:xfrm>
            <a:off x="9734948" y="2849031"/>
            <a:ext cx="878220" cy="26161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방</a:t>
            </a:r>
            <a:r>
              <a:rPr lang="en-US" altLang="ko-KR" sz="1100" dirty="0"/>
              <a:t>/</a:t>
            </a:r>
            <a:r>
              <a:rPr lang="ko-KR" altLang="en-US" sz="1100" dirty="0"/>
              <a:t>부동산</a:t>
            </a:r>
          </a:p>
        </p:txBody>
      </p:sp>
      <p:sp>
        <p:nvSpPr>
          <p:cNvPr id="115" name="TextBox 114"/>
          <p:cNvSpPr txBox="1"/>
          <p:nvPr/>
        </p:nvSpPr>
        <p:spPr>
          <a:xfrm>
            <a:off x="9734948" y="3125630"/>
            <a:ext cx="878220" cy="26161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숙박</a:t>
            </a:r>
          </a:p>
        </p:txBody>
      </p:sp>
      <p:sp>
        <p:nvSpPr>
          <p:cNvPr id="116" name="TextBox 115"/>
          <p:cNvSpPr txBox="1"/>
          <p:nvPr/>
        </p:nvSpPr>
        <p:spPr>
          <a:xfrm>
            <a:off x="9732596" y="3414227"/>
            <a:ext cx="878220" cy="26161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관광</a:t>
            </a:r>
          </a:p>
        </p:txBody>
      </p:sp>
      <p:sp>
        <p:nvSpPr>
          <p:cNvPr id="117" name="TextBox 116"/>
          <p:cNvSpPr txBox="1"/>
          <p:nvPr/>
        </p:nvSpPr>
        <p:spPr>
          <a:xfrm>
            <a:off x="9736983" y="3669028"/>
            <a:ext cx="878220" cy="26161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인테리어</a:t>
            </a:r>
          </a:p>
        </p:txBody>
      </p:sp>
      <p:pic>
        <p:nvPicPr>
          <p:cNvPr id="118" name="그림 1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71717" y="3887039"/>
            <a:ext cx="1244250" cy="270180"/>
          </a:xfrm>
          <a:prstGeom prst="rect">
            <a:avLst/>
          </a:prstGeom>
        </p:spPr>
      </p:pic>
      <p:sp>
        <p:nvSpPr>
          <p:cNvPr id="119" name="TextBox 118"/>
          <p:cNvSpPr txBox="1"/>
          <p:nvPr/>
        </p:nvSpPr>
        <p:spPr>
          <a:xfrm>
            <a:off x="9743885" y="3901727"/>
            <a:ext cx="878220" cy="26161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항공사진</a:t>
            </a:r>
          </a:p>
        </p:txBody>
      </p:sp>
      <p:sp>
        <p:nvSpPr>
          <p:cNvPr id="44" name="직사각형 43"/>
          <p:cNvSpPr/>
          <p:nvPr/>
        </p:nvSpPr>
        <p:spPr>
          <a:xfrm>
            <a:off x="2071874" y="2640665"/>
            <a:ext cx="2772375" cy="777253"/>
          </a:xfrm>
          <a:prstGeom prst="rect">
            <a:avLst/>
          </a:prstGeom>
          <a:solidFill>
            <a:srgbClr val="1BBC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14609" y="2483170"/>
            <a:ext cx="1841714" cy="282026"/>
          </a:xfrm>
          <a:prstGeom prst="rect">
            <a:avLst/>
          </a:prstGeom>
        </p:spPr>
      </p:pic>
      <p:pic>
        <p:nvPicPr>
          <p:cNvPr id="46" name="그림 4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14100" y="2983063"/>
            <a:ext cx="1842224" cy="722119"/>
          </a:xfrm>
          <a:prstGeom prst="rect">
            <a:avLst/>
          </a:prstGeom>
        </p:spPr>
      </p:pic>
      <p:pic>
        <p:nvPicPr>
          <p:cNvPr id="47" name="그림 4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35599" y="2413816"/>
            <a:ext cx="1244250" cy="270180"/>
          </a:xfrm>
          <a:prstGeom prst="rect">
            <a:avLst/>
          </a:prstGeom>
        </p:spPr>
      </p:pic>
      <p:pic>
        <p:nvPicPr>
          <p:cNvPr id="48" name="그림 4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35599" y="2692538"/>
            <a:ext cx="1244250" cy="270180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35599" y="2957515"/>
            <a:ext cx="1244250" cy="270180"/>
          </a:xfrm>
          <a:prstGeom prst="rect">
            <a:avLst/>
          </a:prstGeom>
        </p:spPr>
      </p:pic>
      <p:pic>
        <p:nvPicPr>
          <p:cNvPr id="50" name="그림 4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35599" y="3222492"/>
            <a:ext cx="1244250" cy="270180"/>
          </a:xfrm>
          <a:prstGeom prst="rect">
            <a:avLst/>
          </a:prstGeom>
        </p:spPr>
      </p:pic>
      <p:pic>
        <p:nvPicPr>
          <p:cNvPr id="51" name="그림 5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28851" y="3485398"/>
            <a:ext cx="1244250" cy="270180"/>
          </a:xfrm>
          <a:prstGeom prst="rect">
            <a:avLst/>
          </a:prstGeom>
        </p:spPr>
      </p:pic>
      <p:sp>
        <p:nvSpPr>
          <p:cNvPr id="52" name="TextBox 51"/>
          <p:cNvSpPr txBox="1"/>
          <p:nvPr/>
        </p:nvSpPr>
        <p:spPr>
          <a:xfrm>
            <a:off x="4198984" y="2427561"/>
            <a:ext cx="878220" cy="26161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일반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4198984" y="2680089"/>
            <a:ext cx="878220" cy="26161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방</a:t>
            </a:r>
            <a:r>
              <a:rPr lang="en-US" altLang="ko-KR" sz="1100" dirty="0"/>
              <a:t>/</a:t>
            </a:r>
            <a:r>
              <a:rPr lang="ko-KR" altLang="en-US" sz="1100" dirty="0"/>
              <a:t>부동산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4198984" y="2956688"/>
            <a:ext cx="878220" cy="26161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숙박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4196632" y="3245285"/>
            <a:ext cx="878220" cy="26161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관광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4201019" y="3500086"/>
            <a:ext cx="878220" cy="26161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인테리어</a:t>
            </a:r>
          </a:p>
        </p:txBody>
      </p:sp>
      <p:pic>
        <p:nvPicPr>
          <p:cNvPr id="62" name="그림 6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35753" y="3718097"/>
            <a:ext cx="1244250" cy="270180"/>
          </a:xfrm>
          <a:prstGeom prst="rect">
            <a:avLst/>
          </a:prstGeom>
        </p:spPr>
      </p:pic>
      <p:sp>
        <p:nvSpPr>
          <p:cNvPr id="63" name="TextBox 62"/>
          <p:cNvSpPr txBox="1"/>
          <p:nvPr/>
        </p:nvSpPr>
        <p:spPr>
          <a:xfrm>
            <a:off x="4207921" y="3732785"/>
            <a:ext cx="878220" cy="26161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항공사진</a:t>
            </a:r>
          </a:p>
        </p:txBody>
      </p:sp>
      <p:sp>
        <p:nvSpPr>
          <p:cNvPr id="3" name="모서리가 둥근 직사각형 2"/>
          <p:cNvSpPr/>
          <p:nvPr/>
        </p:nvSpPr>
        <p:spPr>
          <a:xfrm>
            <a:off x="9358489" y="2269067"/>
            <a:ext cx="1357324" cy="21410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카테고리</a:t>
            </a:r>
            <a:endParaRPr lang="ko-KR" altLang="en-US" dirty="0"/>
          </a:p>
        </p:txBody>
      </p:sp>
      <p:sp>
        <p:nvSpPr>
          <p:cNvPr id="66" name="모서리가 둥근 직사각형 65"/>
          <p:cNvSpPr/>
          <p:nvPr/>
        </p:nvSpPr>
        <p:spPr>
          <a:xfrm>
            <a:off x="3872314" y="2127643"/>
            <a:ext cx="1357324" cy="21410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카테고리</a:t>
            </a:r>
            <a:endParaRPr lang="ko-KR" altLang="en-US" dirty="0"/>
          </a:p>
        </p:txBody>
      </p:sp>
      <p:sp>
        <p:nvSpPr>
          <p:cNvPr id="74" name="직사각형 73"/>
          <p:cNvSpPr/>
          <p:nvPr/>
        </p:nvSpPr>
        <p:spPr>
          <a:xfrm>
            <a:off x="3877123" y="2381623"/>
            <a:ext cx="1352516" cy="1606654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75" name="직선 화살표 연결선 74"/>
          <p:cNvCxnSpPr>
            <a:stCxn id="74" idx="1"/>
            <a:endCxn id="76" idx="0"/>
          </p:cNvCxnSpPr>
          <p:nvPr/>
        </p:nvCxnSpPr>
        <p:spPr>
          <a:xfrm flipH="1">
            <a:off x="3567436" y="3184950"/>
            <a:ext cx="309687" cy="71485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모서리가 둥근 직사각형 75"/>
          <p:cNvSpPr/>
          <p:nvPr/>
        </p:nvSpPr>
        <p:spPr>
          <a:xfrm>
            <a:off x="3252689" y="3256435"/>
            <a:ext cx="629493" cy="181410"/>
          </a:xfrm>
          <a:prstGeom prst="roundRect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radio</a:t>
            </a:r>
            <a:endParaRPr lang="ko-KR" altLang="en-US" sz="1200" dirty="0"/>
          </a:p>
        </p:txBody>
      </p:sp>
      <p:sp>
        <p:nvSpPr>
          <p:cNvPr id="77" name="모서리가 둥근 직사각형 76"/>
          <p:cNvSpPr/>
          <p:nvPr/>
        </p:nvSpPr>
        <p:spPr>
          <a:xfrm>
            <a:off x="4700823" y="1599609"/>
            <a:ext cx="546771" cy="1953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이전</a:t>
            </a:r>
          </a:p>
        </p:txBody>
      </p:sp>
    </p:spTree>
    <p:extLst>
      <p:ext uri="{BB962C8B-B14F-4D97-AF65-F5344CB8AC3E}">
        <p14:creationId xmlns:p14="http://schemas.microsoft.com/office/powerpoint/2010/main" val="172898358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53420" y="320676"/>
            <a:ext cx="478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방 정보 등록</a:t>
            </a:r>
            <a:r>
              <a:rPr lang="en-US" altLang="ko-KR" b="1" dirty="0"/>
              <a:t>, </a:t>
            </a:r>
            <a:r>
              <a:rPr lang="ko-KR" altLang="en-US" b="1" dirty="0"/>
              <a:t>수정</a:t>
            </a:r>
            <a:r>
              <a:rPr lang="en-US" altLang="ko-KR" b="1" dirty="0"/>
              <a:t>(1) - </a:t>
            </a:r>
            <a:r>
              <a:rPr lang="ko-KR" altLang="en-US" b="1" dirty="0"/>
              <a:t>일반사진선택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453420" y="5375289"/>
            <a:ext cx="5529691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/>
              <a:t>&lt; </a:t>
            </a:r>
            <a:r>
              <a:rPr lang="ko-KR" altLang="en-US" b="1" dirty="0"/>
              <a:t>참고사항 </a:t>
            </a:r>
            <a:r>
              <a:rPr lang="en-US" altLang="ko-KR" b="1" dirty="0"/>
              <a:t>&gt;</a:t>
            </a:r>
          </a:p>
          <a:p>
            <a:endParaRPr lang="en-US" altLang="ko-KR" b="1" dirty="0"/>
          </a:p>
          <a:p>
            <a:pPr marL="285750" indent="-285750">
              <a:buFontTx/>
              <a:buChar char="-"/>
            </a:pPr>
            <a:r>
              <a:rPr lang="ko-KR" altLang="en-US" sz="1100" b="1" dirty="0"/>
              <a:t>필수 입력사항은 </a:t>
            </a:r>
            <a:r>
              <a:rPr lang="en-US" altLang="ko-KR" sz="1100" b="1" dirty="0"/>
              <a:t>DB</a:t>
            </a:r>
            <a:r>
              <a:rPr lang="ko-KR" altLang="en-US" sz="1100" b="1" dirty="0"/>
              <a:t>보고 확인 할 것</a:t>
            </a:r>
            <a:endParaRPr lang="en-US" altLang="ko-KR" sz="1100" b="1" dirty="0"/>
          </a:p>
          <a:p>
            <a:pPr marL="285750" indent="-285750">
              <a:buFontTx/>
              <a:buChar char="-"/>
            </a:pPr>
            <a:r>
              <a:rPr lang="ko-KR" altLang="en-US" sz="1100" b="1" dirty="0"/>
              <a:t>비공개메모</a:t>
            </a:r>
            <a:r>
              <a:rPr lang="en-US" altLang="ko-KR" sz="1100" b="1" dirty="0"/>
              <a:t>(</a:t>
            </a:r>
            <a:r>
              <a:rPr lang="en-US" altLang="ko-KR" sz="1100" b="1" dirty="0" err="1"/>
              <a:t>secret_note</a:t>
            </a:r>
            <a:r>
              <a:rPr lang="en-US" altLang="ko-KR" sz="1100" b="1" dirty="0"/>
              <a:t>) : </a:t>
            </a:r>
            <a:r>
              <a:rPr lang="ko-KR" altLang="en-US" sz="1100" b="1" dirty="0" err="1"/>
              <a:t>영업시</a:t>
            </a:r>
            <a:r>
              <a:rPr lang="ko-KR" altLang="en-US" sz="1100" b="1" dirty="0"/>
              <a:t> </a:t>
            </a:r>
            <a:r>
              <a:rPr lang="ko-KR" altLang="en-US" sz="1100" b="1" dirty="0" err="1"/>
              <a:t>쓸일이</a:t>
            </a:r>
            <a:r>
              <a:rPr lang="ko-KR" altLang="en-US" sz="1100" b="1" dirty="0"/>
              <a:t> </a:t>
            </a:r>
            <a:r>
              <a:rPr lang="ko-KR" altLang="en-US" sz="1100" b="1" dirty="0" err="1"/>
              <a:t>있을듯</a:t>
            </a:r>
            <a:r>
              <a:rPr lang="en-US" altLang="ko-KR" sz="1100" b="1" dirty="0"/>
              <a:t>, </a:t>
            </a:r>
            <a:r>
              <a:rPr lang="ko-KR" altLang="en-US" sz="1100" b="1" dirty="0"/>
              <a:t>간단한 메모나 </a:t>
            </a:r>
            <a:r>
              <a:rPr lang="ko-KR" altLang="en-US" sz="1100" b="1" dirty="0" err="1"/>
              <a:t>입력등</a:t>
            </a:r>
            <a:endParaRPr lang="en-US" altLang="ko-KR" sz="1100" b="1" dirty="0"/>
          </a:p>
          <a:p>
            <a:pPr marL="285750" indent="-285750">
              <a:buFontTx/>
              <a:buChar char="-"/>
            </a:pPr>
            <a:r>
              <a:rPr lang="ko-KR" altLang="en-US" sz="1100" b="1" dirty="0"/>
              <a:t>필수입력사항 꼭 확인하기</a:t>
            </a:r>
            <a:r>
              <a:rPr lang="en-US" altLang="ko-KR" sz="1100" b="1" dirty="0"/>
              <a:t>!</a:t>
            </a:r>
          </a:p>
        </p:txBody>
      </p:sp>
      <p:pic>
        <p:nvPicPr>
          <p:cNvPr id="56" name="그림 5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635" y="1333281"/>
            <a:ext cx="5409937" cy="233187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420" y="1586707"/>
            <a:ext cx="5424152" cy="3093307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1761067" y="2796705"/>
            <a:ext cx="2772375" cy="777253"/>
          </a:xfrm>
          <a:prstGeom prst="rect">
            <a:avLst/>
          </a:prstGeom>
          <a:solidFill>
            <a:srgbClr val="1BBC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4" name="직사각형 53"/>
          <p:cNvSpPr/>
          <p:nvPr/>
        </p:nvSpPr>
        <p:spPr>
          <a:xfrm>
            <a:off x="3098449" y="3901764"/>
            <a:ext cx="2772375" cy="777253"/>
          </a:xfrm>
          <a:prstGeom prst="rect">
            <a:avLst/>
          </a:prstGeom>
          <a:solidFill>
            <a:srgbClr val="1BBC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1975556" y="2111019"/>
            <a:ext cx="2557886" cy="557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553156" y="1687005"/>
            <a:ext cx="699911" cy="42401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VR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사진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*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7" name="모서리가 둥근 직사각형 56"/>
          <p:cNvSpPr/>
          <p:nvPr/>
        </p:nvSpPr>
        <p:spPr>
          <a:xfrm>
            <a:off x="2145606" y="1687005"/>
            <a:ext cx="699911" cy="42401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일반</a:t>
            </a:r>
            <a:endParaRPr lang="en-US" altLang="ko-KR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사진</a:t>
            </a:r>
          </a:p>
        </p:txBody>
      </p:sp>
      <p:sp>
        <p:nvSpPr>
          <p:cNvPr id="19" name="모서리가 둥근 직사각형 18"/>
          <p:cNvSpPr/>
          <p:nvPr/>
        </p:nvSpPr>
        <p:spPr>
          <a:xfrm>
            <a:off x="5324053" y="1599609"/>
            <a:ext cx="546771" cy="1953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다음</a:t>
            </a:r>
          </a:p>
        </p:txBody>
      </p:sp>
      <p:sp>
        <p:nvSpPr>
          <p:cNvPr id="59" name="모서리가 둥근 직사각형 58"/>
          <p:cNvSpPr/>
          <p:nvPr/>
        </p:nvSpPr>
        <p:spPr>
          <a:xfrm>
            <a:off x="1359256" y="1687005"/>
            <a:ext cx="699911" cy="42401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기본</a:t>
            </a:r>
            <a:endParaRPr lang="en-US" altLang="ko-KR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정보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*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1" name="모서리가 둥근 직사각형 60"/>
          <p:cNvSpPr/>
          <p:nvPr/>
        </p:nvSpPr>
        <p:spPr>
          <a:xfrm>
            <a:off x="2931956" y="1665624"/>
            <a:ext cx="699911" cy="42401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추가</a:t>
            </a:r>
            <a:endParaRPr lang="en-US" altLang="ko-KR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정보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572645" y="2723666"/>
            <a:ext cx="3199915" cy="923330"/>
          </a:xfrm>
          <a:prstGeom prst="rect">
            <a:avLst/>
          </a:prstGeom>
          <a:solidFill>
            <a:srgbClr val="D0CECE">
              <a:alpha val="41176"/>
            </a:srgbClr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일반사진을 여기로 끌어 놓기</a:t>
            </a:r>
            <a:endParaRPr lang="en-US" altLang="ko-KR" dirty="0"/>
          </a:p>
          <a:p>
            <a:pPr algn="ctr"/>
            <a:r>
              <a:rPr lang="ko-KR" altLang="en-US" dirty="0"/>
              <a:t>또는</a:t>
            </a:r>
            <a:endParaRPr lang="en-US" altLang="ko-KR" dirty="0"/>
          </a:p>
          <a:p>
            <a:pPr algn="ctr"/>
            <a:r>
              <a:rPr lang="ko-KR" altLang="en-US" dirty="0" err="1"/>
              <a:t>업로드할</a:t>
            </a:r>
            <a:r>
              <a:rPr lang="ko-KR" altLang="en-US" dirty="0"/>
              <a:t> 일반사진 및 선택</a:t>
            </a:r>
          </a:p>
        </p:txBody>
      </p:sp>
      <p:sp>
        <p:nvSpPr>
          <p:cNvPr id="21" name="모서리가 둥근 직사각형 20"/>
          <p:cNvSpPr/>
          <p:nvPr/>
        </p:nvSpPr>
        <p:spPr>
          <a:xfrm>
            <a:off x="2641600" y="3646996"/>
            <a:ext cx="1083733" cy="254768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사진 선택</a:t>
            </a:r>
          </a:p>
        </p:txBody>
      </p:sp>
      <p:sp>
        <p:nvSpPr>
          <p:cNvPr id="64" name="직사각형 63"/>
          <p:cNvSpPr/>
          <p:nvPr/>
        </p:nvSpPr>
        <p:spPr>
          <a:xfrm>
            <a:off x="6135511" y="5690760"/>
            <a:ext cx="552969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100" dirty="0">
                <a:hlinkClick r:id="rId4"/>
              </a:rPr>
              <a:t>https://alvarotrigo.com/fullPage/examples/fixedHeaders.html</a:t>
            </a:r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en-US" altLang="ko-KR" sz="1100" b="1" dirty="0">
                <a:hlinkClick r:id="rId5"/>
              </a:rPr>
              <a:t>https://github.com/alvarotrigo/fullPage.js#methods</a:t>
            </a:r>
            <a:endParaRPr lang="en-US" altLang="ko-KR" sz="1100" b="1" dirty="0"/>
          </a:p>
          <a:p>
            <a:pPr marL="171450" indent="-171450">
              <a:buFontTx/>
              <a:buChar char="-"/>
            </a:pPr>
            <a:r>
              <a:rPr lang="en-US" altLang="ko-KR" sz="1100" b="1" dirty="0">
                <a:hlinkClick r:id="rId6"/>
              </a:rPr>
              <a:t>http://dev.moblab.kr/canvas-theme/HTML/component-radios-switches.html</a:t>
            </a:r>
            <a:endParaRPr lang="en-US" altLang="ko-KR" sz="1100" b="1" dirty="0"/>
          </a:p>
          <a:p>
            <a:pPr marL="171450" indent="-171450">
              <a:buFontTx/>
              <a:buChar char="-"/>
            </a:pPr>
            <a:r>
              <a:rPr lang="en-US" altLang="ko-KR" sz="1100" b="1" dirty="0"/>
              <a:t>https://blueimp.github.io/jQuery-File-Upload/index.html</a:t>
            </a:r>
          </a:p>
        </p:txBody>
      </p:sp>
      <p:pic>
        <p:nvPicPr>
          <p:cNvPr id="65" name="그림 6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4406" y="1346183"/>
            <a:ext cx="5409937" cy="233187"/>
          </a:xfrm>
          <a:prstGeom prst="rect">
            <a:avLst/>
          </a:prstGeom>
        </p:spPr>
      </p:pic>
      <p:pic>
        <p:nvPicPr>
          <p:cNvPr id="67" name="그림 6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0191" y="1599609"/>
            <a:ext cx="5424152" cy="3093307"/>
          </a:xfrm>
          <a:prstGeom prst="rect">
            <a:avLst/>
          </a:prstGeom>
        </p:spPr>
      </p:pic>
      <p:sp>
        <p:nvSpPr>
          <p:cNvPr id="68" name="직사각형 67"/>
          <p:cNvSpPr/>
          <p:nvPr/>
        </p:nvSpPr>
        <p:spPr>
          <a:xfrm>
            <a:off x="7607838" y="2809607"/>
            <a:ext cx="2772375" cy="777253"/>
          </a:xfrm>
          <a:prstGeom prst="rect">
            <a:avLst/>
          </a:prstGeom>
          <a:solidFill>
            <a:srgbClr val="1BBC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2" name="직사각형 81"/>
          <p:cNvSpPr/>
          <p:nvPr/>
        </p:nvSpPr>
        <p:spPr>
          <a:xfrm>
            <a:off x="8945220" y="3914666"/>
            <a:ext cx="2772375" cy="777253"/>
          </a:xfrm>
          <a:prstGeom prst="rect">
            <a:avLst/>
          </a:prstGeom>
          <a:solidFill>
            <a:srgbClr val="1BBC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3" name="TextBox 82"/>
          <p:cNvSpPr txBox="1"/>
          <p:nvPr/>
        </p:nvSpPr>
        <p:spPr>
          <a:xfrm>
            <a:off x="7822327" y="2123921"/>
            <a:ext cx="2557886" cy="557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84" name="모서리가 둥근 직사각형 83"/>
          <p:cNvSpPr/>
          <p:nvPr/>
        </p:nvSpPr>
        <p:spPr>
          <a:xfrm>
            <a:off x="6399927" y="1699907"/>
            <a:ext cx="699911" cy="42401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VR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사진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*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5" name="모서리가 둥근 직사각형 84"/>
          <p:cNvSpPr/>
          <p:nvPr/>
        </p:nvSpPr>
        <p:spPr>
          <a:xfrm>
            <a:off x="7992377" y="1699907"/>
            <a:ext cx="699911" cy="42401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일반</a:t>
            </a:r>
            <a:endParaRPr lang="en-US" altLang="ko-KR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사진</a:t>
            </a:r>
          </a:p>
        </p:txBody>
      </p:sp>
      <p:sp>
        <p:nvSpPr>
          <p:cNvPr id="86" name="모서리가 둥근 직사각형 85"/>
          <p:cNvSpPr/>
          <p:nvPr/>
        </p:nvSpPr>
        <p:spPr>
          <a:xfrm>
            <a:off x="11170824" y="1612511"/>
            <a:ext cx="546771" cy="1953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다음</a:t>
            </a:r>
          </a:p>
        </p:txBody>
      </p:sp>
      <p:sp>
        <p:nvSpPr>
          <p:cNvPr id="103" name="모서리가 둥근 직사각형 102"/>
          <p:cNvSpPr/>
          <p:nvPr/>
        </p:nvSpPr>
        <p:spPr>
          <a:xfrm>
            <a:off x="7206027" y="1699907"/>
            <a:ext cx="699911" cy="42401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기본</a:t>
            </a:r>
            <a:endParaRPr lang="en-US" altLang="ko-KR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정보</a:t>
            </a:r>
          </a:p>
        </p:txBody>
      </p:sp>
      <p:sp>
        <p:nvSpPr>
          <p:cNvPr id="104" name="모서리가 둥근 직사각형 103"/>
          <p:cNvSpPr/>
          <p:nvPr/>
        </p:nvSpPr>
        <p:spPr>
          <a:xfrm>
            <a:off x="8778727" y="1678526"/>
            <a:ext cx="699911" cy="42401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추가</a:t>
            </a:r>
            <a:endParaRPr lang="en-US" altLang="ko-KR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정보</a:t>
            </a:r>
          </a:p>
        </p:txBody>
      </p:sp>
      <p:sp>
        <p:nvSpPr>
          <p:cNvPr id="106" name="모서리가 둥근 직사각형 105"/>
          <p:cNvSpPr/>
          <p:nvPr/>
        </p:nvSpPr>
        <p:spPr>
          <a:xfrm>
            <a:off x="8470400" y="3786285"/>
            <a:ext cx="1083733" cy="254768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사진 선택</a:t>
            </a:r>
          </a:p>
        </p:txBody>
      </p:sp>
      <p:sp>
        <p:nvSpPr>
          <p:cNvPr id="107" name="모서리가 둥근 직사각형 106"/>
          <p:cNvSpPr/>
          <p:nvPr/>
        </p:nvSpPr>
        <p:spPr>
          <a:xfrm>
            <a:off x="10531967" y="1617586"/>
            <a:ext cx="546771" cy="1953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이전</a:t>
            </a: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00061" y="2332146"/>
            <a:ext cx="4733983" cy="834437"/>
          </a:xfrm>
          <a:prstGeom prst="rect">
            <a:avLst/>
          </a:prstGeom>
        </p:spPr>
      </p:pic>
      <p:sp>
        <p:nvSpPr>
          <p:cNvPr id="30" name="모서리가 둥근 직사각형 29"/>
          <p:cNvSpPr/>
          <p:nvPr/>
        </p:nvSpPr>
        <p:spPr>
          <a:xfrm>
            <a:off x="4700823" y="1599609"/>
            <a:ext cx="546771" cy="1953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이전</a:t>
            </a:r>
          </a:p>
        </p:txBody>
      </p:sp>
    </p:spTree>
    <p:extLst>
      <p:ext uri="{BB962C8B-B14F-4D97-AF65-F5344CB8AC3E}">
        <p14:creationId xmlns:p14="http://schemas.microsoft.com/office/powerpoint/2010/main" val="105640237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53420" y="320676"/>
            <a:ext cx="478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방 정보 등록</a:t>
            </a:r>
            <a:r>
              <a:rPr lang="en-US" altLang="ko-KR" b="1" dirty="0"/>
              <a:t>, </a:t>
            </a:r>
            <a:r>
              <a:rPr lang="ko-KR" altLang="en-US" b="1" dirty="0"/>
              <a:t>수정</a:t>
            </a:r>
            <a:r>
              <a:rPr lang="en-US" altLang="ko-KR" b="1" dirty="0"/>
              <a:t>(1) – </a:t>
            </a:r>
            <a:r>
              <a:rPr lang="ko-KR" altLang="en-US" b="1" dirty="0"/>
              <a:t>추가정보입력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429560" y="4902780"/>
            <a:ext cx="5529691" cy="1661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/>
              <a:t>&lt; </a:t>
            </a:r>
            <a:r>
              <a:rPr lang="ko-KR" altLang="en-US" b="1" dirty="0"/>
              <a:t>참고사항 </a:t>
            </a:r>
            <a:r>
              <a:rPr lang="en-US" altLang="ko-KR" b="1" dirty="0"/>
              <a:t>&gt;</a:t>
            </a:r>
          </a:p>
          <a:p>
            <a:endParaRPr lang="en-US" altLang="ko-KR" b="1" dirty="0"/>
          </a:p>
          <a:p>
            <a:pPr marL="171450" indent="-171450">
              <a:buFontTx/>
              <a:buChar char="-"/>
            </a:pPr>
            <a:r>
              <a:rPr lang="ko-KR" altLang="en-US" sz="1100" dirty="0">
                <a:hlinkClick r:id="rId2"/>
              </a:rPr>
              <a:t>https://alvarotrigo.com/fullPage/examples/fixedHeaders.html</a:t>
            </a:r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en-US" altLang="ko-KR" sz="1100" b="1" dirty="0">
                <a:hlinkClick r:id="rId3"/>
              </a:rPr>
              <a:t>https://github.com/alvarotrigo/fullPage.js#methods</a:t>
            </a:r>
            <a:endParaRPr lang="en-US" altLang="ko-KR" sz="1100" b="1" dirty="0"/>
          </a:p>
          <a:p>
            <a:pPr marL="171450" indent="-171450">
              <a:buFontTx/>
              <a:buChar char="-"/>
            </a:pPr>
            <a:r>
              <a:rPr lang="en-US" altLang="ko-KR" sz="1100" b="1" dirty="0">
                <a:hlinkClick r:id="rId4"/>
              </a:rPr>
              <a:t>http://dev.moblab.kr/canvas-theme/HTML/component-radios-switches.html</a:t>
            </a:r>
            <a:endParaRPr lang="en-US" altLang="ko-KR" sz="1100" b="1" dirty="0"/>
          </a:p>
          <a:p>
            <a:pPr marL="171450" indent="-171450">
              <a:buFontTx/>
              <a:buChar char="-"/>
            </a:pPr>
            <a:r>
              <a:rPr lang="en-US" altLang="ko-KR" sz="1100" b="1" dirty="0">
                <a:hlinkClick r:id="rId5"/>
              </a:rPr>
              <a:t>https://blueimp.github.io/jQuery-File-Upload/index.html</a:t>
            </a:r>
            <a:endParaRPr lang="en-US" altLang="ko-KR" sz="1100" b="1" dirty="0"/>
          </a:p>
          <a:p>
            <a:pPr marL="171450" indent="-171450">
              <a:buFontTx/>
              <a:buChar char="-"/>
            </a:pPr>
            <a:r>
              <a:rPr lang="en-US" altLang="ko-KR" sz="1100" b="1" dirty="0"/>
              <a:t>https://alvarotrigo.com/fullPage/extensions/scrolloverflow-reset.html#secondPage</a:t>
            </a:r>
          </a:p>
        </p:txBody>
      </p:sp>
      <p:pic>
        <p:nvPicPr>
          <p:cNvPr id="56" name="그림 5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7635" y="1333281"/>
            <a:ext cx="5409937" cy="233187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3420" y="1586707"/>
            <a:ext cx="5424152" cy="3093307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1761067" y="2796705"/>
            <a:ext cx="2772375" cy="777253"/>
          </a:xfrm>
          <a:prstGeom prst="rect">
            <a:avLst/>
          </a:prstGeom>
          <a:solidFill>
            <a:srgbClr val="1BBC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4" name="직사각형 53"/>
          <p:cNvSpPr/>
          <p:nvPr/>
        </p:nvSpPr>
        <p:spPr>
          <a:xfrm>
            <a:off x="3098449" y="3901764"/>
            <a:ext cx="2772375" cy="777253"/>
          </a:xfrm>
          <a:prstGeom prst="rect">
            <a:avLst/>
          </a:prstGeom>
          <a:solidFill>
            <a:srgbClr val="1BBC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1975556" y="2111019"/>
            <a:ext cx="2557886" cy="557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553156" y="1687005"/>
            <a:ext cx="699911" cy="42401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VR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사진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*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7" name="모서리가 둥근 직사각형 56"/>
          <p:cNvSpPr/>
          <p:nvPr/>
        </p:nvSpPr>
        <p:spPr>
          <a:xfrm>
            <a:off x="2145606" y="1687005"/>
            <a:ext cx="699911" cy="42401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일반</a:t>
            </a:r>
            <a:endParaRPr lang="en-US" altLang="ko-KR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사진</a:t>
            </a:r>
          </a:p>
        </p:txBody>
      </p:sp>
      <p:sp>
        <p:nvSpPr>
          <p:cNvPr id="19" name="모서리가 둥근 직사각형 18"/>
          <p:cNvSpPr/>
          <p:nvPr/>
        </p:nvSpPr>
        <p:spPr>
          <a:xfrm>
            <a:off x="5324053" y="1599609"/>
            <a:ext cx="546771" cy="1953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다음</a:t>
            </a:r>
          </a:p>
        </p:txBody>
      </p:sp>
      <p:sp>
        <p:nvSpPr>
          <p:cNvPr id="59" name="모서리가 둥근 직사각형 58"/>
          <p:cNvSpPr/>
          <p:nvPr/>
        </p:nvSpPr>
        <p:spPr>
          <a:xfrm>
            <a:off x="1359256" y="1687005"/>
            <a:ext cx="699911" cy="42401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기본</a:t>
            </a:r>
            <a:endParaRPr lang="en-US" altLang="ko-KR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정보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*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1" name="모서리가 둥근 직사각형 60"/>
          <p:cNvSpPr/>
          <p:nvPr/>
        </p:nvSpPr>
        <p:spPr>
          <a:xfrm>
            <a:off x="2931956" y="1665624"/>
            <a:ext cx="699911" cy="42401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추가</a:t>
            </a:r>
            <a:endParaRPr lang="en-US" altLang="ko-KR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정보</a:t>
            </a:r>
          </a:p>
        </p:txBody>
      </p:sp>
      <p:pic>
        <p:nvPicPr>
          <p:cNvPr id="65" name="그림 6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14406" y="296316"/>
            <a:ext cx="5409937" cy="233187"/>
          </a:xfrm>
          <a:prstGeom prst="rect">
            <a:avLst/>
          </a:prstGeom>
        </p:spPr>
      </p:pic>
      <p:pic>
        <p:nvPicPr>
          <p:cNvPr id="67" name="그림 6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00191" y="549742"/>
            <a:ext cx="5424152" cy="5185014"/>
          </a:xfrm>
          <a:prstGeom prst="rect">
            <a:avLst/>
          </a:prstGeom>
        </p:spPr>
      </p:pic>
      <p:sp>
        <p:nvSpPr>
          <p:cNvPr id="68" name="직사각형 67"/>
          <p:cNvSpPr/>
          <p:nvPr/>
        </p:nvSpPr>
        <p:spPr>
          <a:xfrm>
            <a:off x="7607838" y="1759740"/>
            <a:ext cx="2772375" cy="777253"/>
          </a:xfrm>
          <a:prstGeom prst="rect">
            <a:avLst/>
          </a:prstGeom>
          <a:solidFill>
            <a:srgbClr val="1BBC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2" name="직사각형 81"/>
          <p:cNvSpPr/>
          <p:nvPr/>
        </p:nvSpPr>
        <p:spPr>
          <a:xfrm>
            <a:off x="7306100" y="2878004"/>
            <a:ext cx="4048593" cy="777253"/>
          </a:xfrm>
          <a:prstGeom prst="rect">
            <a:avLst/>
          </a:prstGeom>
          <a:solidFill>
            <a:srgbClr val="1BBC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3" name="TextBox 82"/>
          <p:cNvSpPr txBox="1"/>
          <p:nvPr/>
        </p:nvSpPr>
        <p:spPr>
          <a:xfrm>
            <a:off x="7822327" y="1074054"/>
            <a:ext cx="2557886" cy="557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84" name="모서리가 둥근 직사각형 83"/>
          <p:cNvSpPr/>
          <p:nvPr/>
        </p:nvSpPr>
        <p:spPr>
          <a:xfrm>
            <a:off x="6399927" y="650040"/>
            <a:ext cx="699911" cy="42401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VR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사진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*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5" name="모서리가 둥근 직사각형 84"/>
          <p:cNvSpPr/>
          <p:nvPr/>
        </p:nvSpPr>
        <p:spPr>
          <a:xfrm>
            <a:off x="7992377" y="650040"/>
            <a:ext cx="699911" cy="42401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일반</a:t>
            </a:r>
            <a:endParaRPr lang="en-US" altLang="ko-KR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사진</a:t>
            </a:r>
          </a:p>
        </p:txBody>
      </p:sp>
      <p:sp>
        <p:nvSpPr>
          <p:cNvPr id="103" name="모서리가 둥근 직사각형 102"/>
          <p:cNvSpPr/>
          <p:nvPr/>
        </p:nvSpPr>
        <p:spPr>
          <a:xfrm>
            <a:off x="7206027" y="650040"/>
            <a:ext cx="699911" cy="42401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기본</a:t>
            </a:r>
            <a:endParaRPr lang="en-US" altLang="ko-KR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정보</a:t>
            </a:r>
          </a:p>
        </p:txBody>
      </p:sp>
      <p:sp>
        <p:nvSpPr>
          <p:cNvPr id="104" name="모서리가 둥근 직사각형 103"/>
          <p:cNvSpPr/>
          <p:nvPr/>
        </p:nvSpPr>
        <p:spPr>
          <a:xfrm>
            <a:off x="8778727" y="628659"/>
            <a:ext cx="699911" cy="42401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추가</a:t>
            </a:r>
            <a:endParaRPr lang="en-US" altLang="ko-KR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정보</a:t>
            </a:r>
          </a:p>
        </p:txBody>
      </p:sp>
      <p:sp>
        <p:nvSpPr>
          <p:cNvPr id="107" name="모서리가 둥근 직사각형 106"/>
          <p:cNvSpPr/>
          <p:nvPr/>
        </p:nvSpPr>
        <p:spPr>
          <a:xfrm>
            <a:off x="10531967" y="567719"/>
            <a:ext cx="546771" cy="1953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이전</a:t>
            </a:r>
          </a:p>
        </p:txBody>
      </p:sp>
      <p:sp>
        <p:nvSpPr>
          <p:cNvPr id="30" name="모서리가 둥근 직사각형 29"/>
          <p:cNvSpPr/>
          <p:nvPr/>
        </p:nvSpPr>
        <p:spPr>
          <a:xfrm>
            <a:off x="4700823" y="1599609"/>
            <a:ext cx="546771" cy="1953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이전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709913" y="2300487"/>
            <a:ext cx="5089172" cy="1703043"/>
            <a:chOff x="803981" y="2194968"/>
            <a:chExt cx="5962660" cy="1995349"/>
          </a:xfrm>
        </p:grpSpPr>
        <p:pic>
          <p:nvPicPr>
            <p:cNvPr id="31" name="그림 30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282131" y="2486187"/>
              <a:ext cx="219075" cy="238125"/>
            </a:xfrm>
            <a:prstGeom prst="rect">
              <a:avLst/>
            </a:prstGeom>
          </p:spPr>
        </p:pic>
        <p:pic>
          <p:nvPicPr>
            <p:cNvPr id="32" name="그림 31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251210" y="3180517"/>
              <a:ext cx="2352675" cy="504825"/>
            </a:xfrm>
            <a:prstGeom prst="rect">
              <a:avLst/>
            </a:prstGeom>
          </p:spPr>
        </p:pic>
        <p:sp>
          <p:nvSpPr>
            <p:cNvPr id="33" name="TextBox 32"/>
            <p:cNvSpPr txBox="1"/>
            <p:nvPr/>
          </p:nvSpPr>
          <p:spPr>
            <a:xfrm>
              <a:off x="3266355" y="3117839"/>
              <a:ext cx="703945" cy="29749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z="1050" dirty="0"/>
                <a:t>월세</a:t>
              </a:r>
            </a:p>
          </p:txBody>
        </p:sp>
        <p:pic>
          <p:nvPicPr>
            <p:cNvPr id="34" name="그림 33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03981" y="2252480"/>
              <a:ext cx="2343150" cy="504825"/>
            </a:xfrm>
            <a:prstGeom prst="rect">
              <a:avLst/>
            </a:prstGeom>
          </p:spPr>
        </p:pic>
        <p:pic>
          <p:nvPicPr>
            <p:cNvPr id="35" name="그림 34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831249" y="3110160"/>
              <a:ext cx="2343150" cy="552450"/>
            </a:xfrm>
            <a:prstGeom prst="rect">
              <a:avLst/>
            </a:prstGeom>
          </p:spPr>
        </p:pic>
        <p:pic>
          <p:nvPicPr>
            <p:cNvPr id="36" name="그림 35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 rot="10800000">
              <a:off x="5569190" y="2473942"/>
              <a:ext cx="171906" cy="239007"/>
            </a:xfrm>
            <a:prstGeom prst="rect">
              <a:avLst/>
            </a:prstGeom>
          </p:spPr>
        </p:pic>
        <p:sp>
          <p:nvSpPr>
            <p:cNvPr id="37" name="직사각형 36"/>
            <p:cNvSpPr/>
            <p:nvPr/>
          </p:nvSpPr>
          <p:spPr>
            <a:xfrm>
              <a:off x="821723" y="2757979"/>
              <a:ext cx="5944918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200" dirty="0">
                  <a:solidFill>
                    <a:srgbClr val="EC5848"/>
                  </a:solidFill>
                  <a:latin typeface="Nanum Gothic"/>
                </a:rPr>
                <a:t>※</a:t>
              </a:r>
              <a:r>
                <a:rPr lang="ko-KR" altLang="en-US" sz="1200" dirty="0">
                  <a:solidFill>
                    <a:srgbClr val="EC5848"/>
                  </a:solidFill>
                  <a:latin typeface="Nanum Gothic"/>
                </a:rPr>
                <a:t>연세일 경우</a:t>
              </a:r>
              <a:r>
                <a:rPr lang="en-US" altLang="ko-KR" sz="1200" dirty="0">
                  <a:solidFill>
                    <a:srgbClr val="EC5848"/>
                  </a:solidFill>
                  <a:latin typeface="Nanum Gothic"/>
                </a:rPr>
                <a:t>, </a:t>
              </a:r>
              <a:r>
                <a:rPr lang="ko-KR" altLang="en-US" sz="1200" dirty="0">
                  <a:solidFill>
                    <a:srgbClr val="EC5848"/>
                  </a:solidFill>
                  <a:latin typeface="Nanum Gothic"/>
                </a:rPr>
                <a:t>월세에 </a:t>
              </a:r>
              <a:r>
                <a:rPr lang="en-US" altLang="ko-KR" sz="1200" dirty="0">
                  <a:solidFill>
                    <a:srgbClr val="EC5848"/>
                  </a:solidFill>
                  <a:latin typeface="Nanum Gothic"/>
                </a:rPr>
                <a:t>1</a:t>
              </a:r>
              <a:r>
                <a:rPr lang="ko-KR" altLang="en-US" sz="1200" dirty="0">
                  <a:solidFill>
                    <a:srgbClr val="EC5848"/>
                  </a:solidFill>
                  <a:latin typeface="Nanum Gothic"/>
                </a:rPr>
                <a:t>년치 임대료를 입력하세요</a:t>
              </a:r>
              <a:endParaRPr lang="ko-KR" altLang="en-US" sz="1200" dirty="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3361679" y="2194968"/>
              <a:ext cx="859365" cy="28848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z="1000" dirty="0"/>
                <a:t>거래종류</a:t>
              </a:r>
            </a:p>
          </p:txBody>
        </p:sp>
        <p:sp>
          <p:nvSpPr>
            <p:cNvPr id="39" name="모서리가 둥근 직사각형 38"/>
            <p:cNvSpPr/>
            <p:nvPr/>
          </p:nvSpPr>
          <p:spPr>
            <a:xfrm>
              <a:off x="3334119" y="2480482"/>
              <a:ext cx="2167087" cy="24383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/>
                <a:t>전세</a:t>
              </a:r>
              <a:r>
                <a:rPr lang="en-US" altLang="ko-KR" sz="1200" dirty="0"/>
                <a:t>, </a:t>
              </a:r>
              <a:r>
                <a:rPr lang="ko-KR" altLang="en-US" sz="1200" dirty="0"/>
                <a:t>월세</a:t>
              </a:r>
              <a:r>
                <a:rPr lang="en-US" altLang="ko-KR" sz="1200" dirty="0"/>
                <a:t>, </a:t>
              </a:r>
              <a:r>
                <a:rPr lang="ko-KR" altLang="en-US" sz="1200" dirty="0"/>
                <a:t>연세</a:t>
              </a:r>
              <a:r>
                <a:rPr lang="en-US" altLang="ko-KR" sz="1200" dirty="0"/>
                <a:t>, </a:t>
              </a:r>
              <a:r>
                <a:rPr lang="ko-KR" altLang="en-US" sz="1200" dirty="0"/>
                <a:t>매매</a:t>
              </a:r>
            </a:p>
          </p:txBody>
        </p:sp>
        <p:pic>
          <p:nvPicPr>
            <p:cNvPr id="40" name="그림 39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830318" y="2417233"/>
              <a:ext cx="895350" cy="352425"/>
            </a:xfrm>
            <a:prstGeom prst="rect">
              <a:avLst/>
            </a:prstGeom>
          </p:spPr>
        </p:pic>
        <p:sp>
          <p:nvSpPr>
            <p:cNvPr id="41" name="직사각형 40"/>
            <p:cNvSpPr/>
            <p:nvPr/>
          </p:nvSpPr>
          <p:spPr>
            <a:xfrm>
              <a:off x="3334119" y="2435951"/>
              <a:ext cx="2194097" cy="321354"/>
            </a:xfrm>
            <a:prstGeom prst="rect">
              <a:avLst/>
            </a:prstGeom>
            <a:noFill/>
            <a:ln w="317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42" name="직선 화살표 연결선 41"/>
            <p:cNvCxnSpPr>
              <a:stCxn id="41" idx="2"/>
              <a:endCxn id="43" idx="0"/>
            </p:cNvCxnSpPr>
            <p:nvPr/>
          </p:nvCxnSpPr>
          <p:spPr>
            <a:xfrm>
              <a:off x="4431167" y="2757306"/>
              <a:ext cx="576804" cy="1197985"/>
            </a:xfrm>
            <a:prstGeom prst="straightConnector1">
              <a:avLst/>
            </a:prstGeom>
            <a:ln w="317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직사각형 42"/>
            <p:cNvSpPr/>
            <p:nvPr/>
          </p:nvSpPr>
          <p:spPr>
            <a:xfrm>
              <a:off x="3817428" y="3955291"/>
              <a:ext cx="2381085" cy="235026"/>
            </a:xfrm>
            <a:prstGeom prst="rect">
              <a:avLst/>
            </a:prstGeom>
            <a:solidFill>
              <a:srgbClr val="ED7D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/>
                <a:t>다중 체크가 가능한 체크박스로 구현</a:t>
              </a:r>
            </a:p>
          </p:txBody>
        </p:sp>
      </p:grpSp>
      <p:grpSp>
        <p:nvGrpSpPr>
          <p:cNvPr id="95" name="그룹 94"/>
          <p:cNvGrpSpPr/>
          <p:nvPr/>
        </p:nvGrpSpPr>
        <p:grpSpPr>
          <a:xfrm>
            <a:off x="5959251" y="1089603"/>
            <a:ext cx="5466074" cy="2028127"/>
            <a:chOff x="5462721" y="154655"/>
            <a:chExt cx="6553875" cy="2431743"/>
          </a:xfrm>
        </p:grpSpPr>
        <p:pic>
          <p:nvPicPr>
            <p:cNvPr id="96" name="그림 95"/>
            <p:cNvPicPr>
              <a:picLocks noChangeAspect="1"/>
            </p:cNvPicPr>
            <p:nvPr/>
          </p:nvPicPr>
          <p:blipFill rotWithShape="1">
            <a:blip r:embed="rId13"/>
            <a:srcRect t="55018"/>
            <a:stretch/>
          </p:blipFill>
          <p:spPr>
            <a:xfrm>
              <a:off x="6570730" y="508000"/>
              <a:ext cx="5278643" cy="2055073"/>
            </a:xfrm>
            <a:prstGeom prst="rect">
              <a:avLst/>
            </a:prstGeom>
          </p:spPr>
        </p:pic>
        <p:sp>
          <p:nvSpPr>
            <p:cNvPr id="97" name="직사각형 96"/>
            <p:cNvSpPr/>
            <p:nvPr/>
          </p:nvSpPr>
          <p:spPr>
            <a:xfrm>
              <a:off x="6552747" y="154655"/>
              <a:ext cx="5463849" cy="30444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050" dirty="0">
                  <a:solidFill>
                    <a:srgbClr val="EC5848"/>
                  </a:solidFill>
                  <a:latin typeface="Nanum Gothic"/>
                </a:rPr>
                <a:t>※ </a:t>
              </a:r>
              <a:r>
                <a:rPr lang="ko-KR" altLang="en-US" sz="1050" dirty="0">
                  <a:solidFill>
                    <a:srgbClr val="EC5848"/>
                  </a:solidFill>
                  <a:latin typeface="Nanum Gothic"/>
                </a:rPr>
                <a:t>검색 결과에 반영되며</a:t>
              </a:r>
              <a:r>
                <a:rPr lang="en-US" altLang="ko-KR" sz="1050" dirty="0">
                  <a:solidFill>
                    <a:srgbClr val="EC5848"/>
                  </a:solidFill>
                  <a:latin typeface="Nanum Gothic"/>
                </a:rPr>
                <a:t>, </a:t>
              </a:r>
              <a:r>
                <a:rPr lang="ko-KR" altLang="en-US" sz="1050" dirty="0">
                  <a:solidFill>
                    <a:srgbClr val="EC5848"/>
                  </a:solidFill>
                  <a:latin typeface="Nanum Gothic"/>
                </a:rPr>
                <a:t>고객에게 더 자세한 정보를 제공할 수 있습니다</a:t>
              </a:r>
              <a:r>
                <a:rPr lang="en-US" altLang="ko-KR" sz="1050" dirty="0">
                  <a:solidFill>
                    <a:srgbClr val="EC5848"/>
                  </a:solidFill>
                  <a:latin typeface="Nanum Gothic"/>
                </a:rPr>
                <a:t>.</a:t>
              </a:r>
              <a:endParaRPr lang="ko-KR" altLang="en-US" sz="1050" dirty="0"/>
            </a:p>
          </p:txBody>
        </p:sp>
        <p:sp>
          <p:nvSpPr>
            <p:cNvPr id="98" name="직사각형 97"/>
            <p:cNvSpPr/>
            <p:nvPr/>
          </p:nvSpPr>
          <p:spPr>
            <a:xfrm>
              <a:off x="6653265" y="1757590"/>
              <a:ext cx="4840647" cy="2656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9" name="직사각형 98"/>
            <p:cNvSpPr/>
            <p:nvPr/>
          </p:nvSpPr>
          <p:spPr>
            <a:xfrm>
              <a:off x="7385226" y="2042505"/>
              <a:ext cx="4511377" cy="51663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ko-KR" altLang="en-US" sz="1100" b="1" dirty="0"/>
                <a:t>인터넷</a:t>
              </a:r>
              <a:r>
                <a:rPr lang="en-US" altLang="ko-KR" sz="1100" b="1" dirty="0"/>
                <a:t>, TV, </a:t>
              </a:r>
              <a:r>
                <a:rPr lang="ko-KR" altLang="en-US" sz="1100" b="1" dirty="0"/>
                <a:t>세탁기</a:t>
              </a:r>
              <a:r>
                <a:rPr lang="en-US" altLang="ko-KR" sz="1100" b="1" dirty="0"/>
                <a:t>, </a:t>
              </a:r>
              <a:r>
                <a:rPr lang="ko-KR" altLang="en-US" sz="1100" b="1" dirty="0"/>
                <a:t>에어컨</a:t>
              </a:r>
              <a:r>
                <a:rPr lang="en-US" altLang="ko-KR" sz="1100" b="1" dirty="0"/>
                <a:t>, </a:t>
              </a:r>
              <a:r>
                <a:rPr lang="ko-KR" altLang="en-US" sz="1100" b="1" dirty="0"/>
                <a:t>침대</a:t>
              </a:r>
              <a:r>
                <a:rPr lang="en-US" altLang="ko-KR" sz="1100" b="1" dirty="0"/>
                <a:t>, </a:t>
              </a:r>
              <a:r>
                <a:rPr lang="ko-KR" altLang="en-US" sz="1100" b="1" dirty="0"/>
                <a:t>책상</a:t>
              </a:r>
              <a:r>
                <a:rPr lang="en-US" altLang="ko-KR" sz="1100" b="1" dirty="0"/>
                <a:t>, </a:t>
              </a:r>
              <a:r>
                <a:rPr lang="ko-KR" altLang="en-US" sz="1100" b="1" dirty="0"/>
                <a:t>옷장</a:t>
              </a:r>
              <a:r>
                <a:rPr lang="en-US" altLang="ko-KR" sz="1100" b="1" dirty="0"/>
                <a:t>, </a:t>
              </a:r>
              <a:r>
                <a:rPr lang="ko-KR" altLang="en-US" sz="1100" b="1" dirty="0"/>
                <a:t>냉장고</a:t>
              </a:r>
              <a:r>
                <a:rPr lang="en-US" altLang="ko-KR" sz="1100" b="1" dirty="0"/>
                <a:t>, </a:t>
              </a:r>
              <a:r>
                <a:rPr lang="ko-KR" altLang="en-US" sz="1100" b="1" dirty="0"/>
                <a:t>가스레인지</a:t>
              </a:r>
              <a:r>
                <a:rPr lang="en-US" altLang="ko-KR" sz="1100" b="1" dirty="0"/>
                <a:t>, </a:t>
              </a:r>
              <a:r>
                <a:rPr lang="ko-KR" altLang="en-US" sz="1100" b="1" dirty="0"/>
                <a:t>전자레인지</a:t>
              </a:r>
              <a:r>
                <a:rPr lang="en-US" altLang="ko-KR" sz="1100" b="1" dirty="0"/>
                <a:t>, </a:t>
              </a:r>
              <a:r>
                <a:rPr lang="ko-KR" altLang="en-US" sz="1100" b="1" dirty="0"/>
                <a:t>신발장</a:t>
              </a:r>
              <a:r>
                <a:rPr lang="en-US" altLang="ko-KR" sz="1100" b="1" dirty="0"/>
                <a:t>, </a:t>
              </a:r>
              <a:r>
                <a:rPr lang="ko-KR" altLang="en-US" sz="1100" b="1" dirty="0" err="1"/>
                <a:t>전자도어락</a:t>
              </a:r>
              <a:r>
                <a:rPr lang="en-US" altLang="ko-KR" sz="1100" b="1" dirty="0"/>
                <a:t>, </a:t>
              </a:r>
              <a:r>
                <a:rPr lang="ko-KR" altLang="en-US" sz="1100" b="1" dirty="0"/>
                <a:t>비데</a:t>
              </a:r>
              <a:endParaRPr lang="en-US" altLang="ko-KR" sz="1100" b="1" dirty="0"/>
            </a:p>
          </p:txBody>
        </p:sp>
        <p:sp>
          <p:nvSpPr>
            <p:cNvPr id="100" name="직사각형 99"/>
            <p:cNvSpPr/>
            <p:nvPr/>
          </p:nvSpPr>
          <p:spPr>
            <a:xfrm>
              <a:off x="6653264" y="869845"/>
              <a:ext cx="4840647" cy="22633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01" name="그룹 100"/>
            <p:cNvGrpSpPr/>
            <p:nvPr/>
          </p:nvGrpSpPr>
          <p:grpSpPr>
            <a:xfrm>
              <a:off x="9842408" y="841410"/>
              <a:ext cx="1897428" cy="312643"/>
              <a:chOff x="10067026" y="613020"/>
              <a:chExt cx="1897428" cy="312643"/>
            </a:xfrm>
          </p:grpSpPr>
          <p:pic>
            <p:nvPicPr>
              <p:cNvPr id="114" name="그림 113"/>
              <p:cNvPicPr>
                <a:picLocks noChangeAspect="1"/>
              </p:cNvPicPr>
              <p:nvPr/>
            </p:nvPicPr>
            <p:blipFill rotWithShape="1">
              <a:blip r:embed="rId9"/>
              <a:srcRect t="30440"/>
              <a:stretch/>
            </p:blipFill>
            <p:spPr>
              <a:xfrm>
                <a:off x="10067026" y="613020"/>
                <a:ext cx="1897428" cy="283208"/>
              </a:xfrm>
              <a:prstGeom prst="rect">
                <a:avLst/>
              </a:prstGeom>
            </p:spPr>
          </p:pic>
          <p:sp>
            <p:nvSpPr>
              <p:cNvPr id="115" name="TextBox 114"/>
              <p:cNvSpPr txBox="1"/>
              <p:nvPr/>
            </p:nvSpPr>
            <p:spPr>
              <a:xfrm>
                <a:off x="11608993" y="630596"/>
                <a:ext cx="355460" cy="21544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평</a:t>
                </a:r>
                <a:endParaRPr lang="ko-KR" altLang="en-US" sz="1050" dirty="0"/>
              </a:p>
            </p:txBody>
          </p:sp>
          <p:sp>
            <p:nvSpPr>
              <p:cNvPr id="116" name="TextBox 115"/>
              <p:cNvSpPr txBox="1"/>
              <p:nvPr/>
            </p:nvSpPr>
            <p:spPr>
              <a:xfrm>
                <a:off x="10088215" y="621216"/>
                <a:ext cx="1012756" cy="30444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50" dirty="0"/>
                  <a:t>실내 평수</a:t>
                </a:r>
              </a:p>
            </p:txBody>
          </p:sp>
        </p:grpSp>
        <p:pic>
          <p:nvPicPr>
            <p:cNvPr id="102" name="그림 101"/>
            <p:cNvPicPr>
              <a:picLocks noChangeAspect="1"/>
            </p:cNvPicPr>
            <p:nvPr/>
          </p:nvPicPr>
          <p:blipFill rotWithShape="1">
            <a:blip r:embed="rId9"/>
            <a:srcRect t="36572"/>
            <a:stretch/>
          </p:blipFill>
          <p:spPr>
            <a:xfrm>
              <a:off x="7376877" y="824939"/>
              <a:ext cx="2352675" cy="320204"/>
            </a:xfrm>
            <a:prstGeom prst="rect">
              <a:avLst/>
            </a:prstGeom>
          </p:spPr>
        </p:pic>
        <p:sp>
          <p:nvSpPr>
            <p:cNvPr id="105" name="TextBox 104"/>
            <p:cNvSpPr txBox="1"/>
            <p:nvPr/>
          </p:nvSpPr>
          <p:spPr>
            <a:xfrm>
              <a:off x="9365618" y="858986"/>
              <a:ext cx="440745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층</a:t>
              </a:r>
              <a:endParaRPr lang="ko-KR" altLang="en-US" sz="1050" dirty="0"/>
            </a:p>
          </p:txBody>
        </p:sp>
        <p:pic>
          <p:nvPicPr>
            <p:cNvPr id="108" name="그림 107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021604" y="853936"/>
              <a:ext cx="219075" cy="238125"/>
            </a:xfrm>
            <a:prstGeom prst="rect">
              <a:avLst/>
            </a:prstGeom>
          </p:spPr>
        </p:pic>
        <p:sp>
          <p:nvSpPr>
            <p:cNvPr id="109" name="TextBox 108"/>
            <p:cNvSpPr txBox="1"/>
            <p:nvPr/>
          </p:nvSpPr>
          <p:spPr>
            <a:xfrm>
              <a:off x="7457860" y="858986"/>
              <a:ext cx="1438805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지하 </a:t>
              </a:r>
              <a:r>
                <a:rPr lang="en-US" altLang="ko-KR" sz="800" dirty="0"/>
                <a:t>~ 20</a:t>
              </a:r>
              <a:r>
                <a:rPr lang="ko-KR" altLang="en-US" sz="800" dirty="0"/>
                <a:t>층 이상</a:t>
              </a:r>
              <a:r>
                <a:rPr lang="en-US" altLang="ko-KR" sz="800" dirty="0"/>
                <a:t> </a:t>
              </a:r>
              <a:endParaRPr lang="ko-KR" altLang="en-US" sz="1050" dirty="0"/>
            </a:p>
          </p:txBody>
        </p:sp>
        <p:sp>
          <p:nvSpPr>
            <p:cNvPr id="110" name="TextBox 109"/>
            <p:cNvSpPr txBox="1"/>
            <p:nvPr/>
          </p:nvSpPr>
          <p:spPr>
            <a:xfrm>
              <a:off x="6552745" y="869845"/>
              <a:ext cx="1143822" cy="30444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z="1050" b="1" dirty="0"/>
                <a:t>해당 층수</a:t>
              </a:r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7406956" y="2053900"/>
              <a:ext cx="4489647" cy="532498"/>
            </a:xfrm>
            <a:prstGeom prst="rect">
              <a:avLst/>
            </a:prstGeom>
            <a:noFill/>
            <a:ln w="317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112" name="직선 화살표 연결선 111"/>
            <p:cNvCxnSpPr>
              <a:stCxn id="111" idx="1"/>
              <a:endCxn id="113" idx="2"/>
            </p:cNvCxnSpPr>
            <p:nvPr/>
          </p:nvCxnSpPr>
          <p:spPr>
            <a:xfrm flipH="1" flipV="1">
              <a:off x="6653264" y="1984600"/>
              <a:ext cx="753691" cy="335550"/>
            </a:xfrm>
            <a:prstGeom prst="straightConnector1">
              <a:avLst/>
            </a:prstGeom>
            <a:ln w="317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직사각형 112"/>
            <p:cNvSpPr/>
            <p:nvPr/>
          </p:nvSpPr>
          <p:spPr>
            <a:xfrm>
              <a:off x="5462721" y="1524581"/>
              <a:ext cx="2381086" cy="460019"/>
            </a:xfrm>
            <a:prstGeom prst="rect">
              <a:avLst/>
            </a:prstGeom>
            <a:solidFill>
              <a:srgbClr val="ED7D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/>
                <a:t>다중 체크가 가능한 체크박스로 구현</a:t>
              </a:r>
            </a:p>
          </p:txBody>
        </p:sp>
      </p:grpSp>
      <p:sp>
        <p:nvSpPr>
          <p:cNvPr id="117" name="직사각형 116"/>
          <p:cNvSpPr/>
          <p:nvPr/>
        </p:nvSpPr>
        <p:spPr>
          <a:xfrm>
            <a:off x="8790338" y="4928533"/>
            <a:ext cx="2772375" cy="777253"/>
          </a:xfrm>
          <a:prstGeom prst="rect">
            <a:avLst/>
          </a:prstGeom>
          <a:solidFill>
            <a:srgbClr val="1BBC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18" name="그룹 117"/>
          <p:cNvGrpSpPr/>
          <p:nvPr/>
        </p:nvGrpSpPr>
        <p:grpSpPr>
          <a:xfrm>
            <a:off x="6932114" y="579203"/>
            <a:ext cx="4792228" cy="4875796"/>
            <a:chOff x="6570731" y="-563760"/>
            <a:chExt cx="5758181" cy="5858595"/>
          </a:xfrm>
        </p:grpSpPr>
        <p:sp>
          <p:nvSpPr>
            <p:cNvPr id="119" name="모서리가 둥근 직사각형 118"/>
            <p:cNvSpPr/>
            <p:nvPr/>
          </p:nvSpPr>
          <p:spPr>
            <a:xfrm>
              <a:off x="11643496" y="-563760"/>
              <a:ext cx="685416" cy="22089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/>
                <a:t>작성</a:t>
              </a:r>
              <a:endParaRPr lang="ko-KR" altLang="en-US" dirty="0"/>
            </a:p>
          </p:txBody>
        </p:sp>
        <p:sp>
          <p:nvSpPr>
            <p:cNvPr id="120" name="모서리가 둥근 직사각형 119"/>
            <p:cNvSpPr/>
            <p:nvPr/>
          </p:nvSpPr>
          <p:spPr>
            <a:xfrm>
              <a:off x="9601053" y="4991709"/>
              <a:ext cx="1319410" cy="24618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/>
                <a:t>작성 취소</a:t>
              </a:r>
              <a:endParaRPr lang="ko-KR" altLang="en-US" dirty="0"/>
            </a:p>
          </p:txBody>
        </p:sp>
        <p:sp>
          <p:nvSpPr>
            <p:cNvPr id="121" name="모서리가 둥근 직사각형 120"/>
            <p:cNvSpPr/>
            <p:nvPr/>
          </p:nvSpPr>
          <p:spPr>
            <a:xfrm>
              <a:off x="10420708" y="2788265"/>
              <a:ext cx="1428665" cy="24383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공개</a:t>
              </a:r>
              <a:r>
                <a:rPr lang="en-US" altLang="ko-KR" sz="1400" dirty="0"/>
                <a:t>,</a:t>
              </a:r>
              <a:r>
                <a:rPr lang="ko-KR" altLang="en-US" sz="1400" dirty="0"/>
                <a:t>비공개</a:t>
              </a:r>
            </a:p>
          </p:txBody>
        </p:sp>
        <p:pic>
          <p:nvPicPr>
            <p:cNvPr id="122" name="그림 121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1630299" y="2768977"/>
              <a:ext cx="219075" cy="238125"/>
            </a:xfrm>
            <a:prstGeom prst="rect">
              <a:avLst/>
            </a:prstGeom>
          </p:spPr>
        </p:pic>
        <p:pic>
          <p:nvPicPr>
            <p:cNvPr id="123" name="그림 122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6570731" y="2763221"/>
              <a:ext cx="767265" cy="207369"/>
            </a:xfrm>
            <a:prstGeom prst="rect">
              <a:avLst/>
            </a:prstGeom>
          </p:spPr>
        </p:pic>
        <p:pic>
          <p:nvPicPr>
            <p:cNvPr id="124" name="그림 123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6570731" y="3053893"/>
              <a:ext cx="4927037" cy="2240942"/>
            </a:xfrm>
            <a:prstGeom prst="rect">
              <a:avLst/>
            </a:prstGeom>
          </p:spPr>
        </p:pic>
        <p:pic>
          <p:nvPicPr>
            <p:cNvPr id="125" name="그림 124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7337996" y="3434140"/>
              <a:ext cx="4058487" cy="1230711"/>
            </a:xfrm>
            <a:prstGeom prst="rect">
              <a:avLst/>
            </a:prstGeom>
          </p:spPr>
        </p:pic>
        <p:sp>
          <p:nvSpPr>
            <p:cNvPr id="126" name="직사각형 125"/>
            <p:cNvSpPr/>
            <p:nvPr/>
          </p:nvSpPr>
          <p:spPr>
            <a:xfrm>
              <a:off x="6611594" y="3113680"/>
              <a:ext cx="569387" cy="246221"/>
            </a:xfrm>
            <a:prstGeom prst="rect">
              <a:avLst/>
            </a:prstGeom>
            <a:solidFill>
              <a:srgbClr val="ECF0F5"/>
            </a:solidFill>
          </p:spPr>
          <p:txBody>
            <a:bodyPr wrap="none">
              <a:spAutoFit/>
            </a:bodyPr>
            <a:lstStyle/>
            <a:p>
              <a:r>
                <a:rPr lang="ko-KR" altLang="en-US" sz="1000" b="1" dirty="0" err="1"/>
                <a:t>소개글</a:t>
              </a:r>
              <a:endParaRPr lang="ko-KR" altLang="en-US" sz="1000" dirty="0"/>
            </a:p>
          </p:txBody>
        </p:sp>
        <p:sp>
          <p:nvSpPr>
            <p:cNvPr id="127" name="TextBox 126"/>
            <p:cNvSpPr txBox="1"/>
            <p:nvPr/>
          </p:nvSpPr>
          <p:spPr>
            <a:xfrm>
              <a:off x="10235298" y="2704537"/>
              <a:ext cx="1182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*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61632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62212" y="326870"/>
            <a:ext cx="478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/>
              <a:t>Cozyhouzz</a:t>
            </a:r>
            <a:r>
              <a:rPr lang="en-US" altLang="ko-KR" b="1" dirty="0"/>
              <a:t> ver2.1 - </a:t>
            </a:r>
            <a:r>
              <a:rPr lang="ko-KR" altLang="en-US" b="1" dirty="0"/>
              <a:t>개발참고사항</a:t>
            </a:r>
            <a:r>
              <a:rPr lang="en-US" altLang="ko-KR" b="1" dirty="0"/>
              <a:t> </a:t>
            </a:r>
            <a:endParaRPr lang="ko-KR" alt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462212" y="1524852"/>
            <a:ext cx="1061823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/>
              <a:t>1:1 </a:t>
            </a:r>
            <a:r>
              <a:rPr lang="ko-KR" altLang="en-US" b="1" dirty="0"/>
              <a:t>문의 기능</a:t>
            </a:r>
            <a:r>
              <a:rPr lang="en-US" altLang="ko-KR" b="1" dirty="0"/>
              <a:t>, </a:t>
            </a:r>
            <a:r>
              <a:rPr lang="ko-KR" altLang="en-US" b="1" dirty="0"/>
              <a:t>컨설팅 기능만 </a:t>
            </a:r>
            <a:r>
              <a:rPr lang="en-US" altLang="ko-KR" b="1" dirty="0"/>
              <a:t>Firebase</a:t>
            </a:r>
            <a:r>
              <a:rPr lang="ko-KR" altLang="en-US" b="1" dirty="0"/>
              <a:t>로 구현하는 것도 나쁘지 않을 것 같다</a:t>
            </a:r>
            <a:r>
              <a:rPr lang="en-US" altLang="ko-KR" b="1" dirty="0"/>
              <a:t>.</a:t>
            </a:r>
          </a:p>
          <a:p>
            <a:r>
              <a:rPr lang="en-US" altLang="ko-KR" b="1" dirty="0"/>
              <a:t>(</a:t>
            </a:r>
            <a:r>
              <a:rPr lang="ko-KR" altLang="en-US" b="1" dirty="0"/>
              <a:t>기능이 단순하고</a:t>
            </a:r>
            <a:r>
              <a:rPr lang="en-US" altLang="ko-KR" b="1" dirty="0"/>
              <a:t>, </a:t>
            </a:r>
            <a:r>
              <a:rPr lang="ko-KR" altLang="en-US" b="1" dirty="0"/>
              <a:t>대화형 상담이 고객에게 더 친숙하고 편리하기 때문에</a:t>
            </a:r>
            <a:r>
              <a:rPr lang="en-US" altLang="ko-KR" b="1" dirty="0"/>
              <a:t>)</a:t>
            </a:r>
          </a:p>
          <a:p>
            <a:endParaRPr lang="en-US" altLang="ko-KR" b="1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u="sng" dirty="0" err="1"/>
              <a:t>댓글</a:t>
            </a:r>
            <a:r>
              <a:rPr lang="ko-KR" altLang="en-US" b="1" u="sng" dirty="0"/>
              <a:t> </a:t>
            </a:r>
            <a:r>
              <a:rPr lang="en-US" altLang="ko-KR" b="1" u="sng" dirty="0"/>
              <a:t>API</a:t>
            </a:r>
            <a:r>
              <a:rPr lang="ko-KR" altLang="en-US" b="1" u="sng" dirty="0"/>
              <a:t>의 경우 </a:t>
            </a:r>
            <a:r>
              <a:rPr lang="en-US" altLang="ko-KR" b="1" u="sng" dirty="0" err="1"/>
              <a:t>Disqus</a:t>
            </a:r>
            <a:r>
              <a:rPr lang="ko-KR" altLang="en-US" b="1" u="sng" dirty="0"/>
              <a:t>가 되지 않으면 </a:t>
            </a:r>
            <a:r>
              <a:rPr lang="ko-KR" altLang="en-US" b="1" u="sng" dirty="0" err="1"/>
              <a:t>코스모스팜</a:t>
            </a:r>
            <a:r>
              <a:rPr lang="ko-KR" altLang="en-US" b="1" u="sng" dirty="0"/>
              <a:t> </a:t>
            </a:r>
            <a:r>
              <a:rPr lang="ko-KR" altLang="en-US" b="1" u="sng" dirty="0" err="1"/>
              <a:t>소셜댓글</a:t>
            </a:r>
            <a:r>
              <a:rPr lang="en-US" altLang="ko-KR" b="1" u="sng" dirty="0"/>
              <a:t>, </a:t>
            </a:r>
            <a:r>
              <a:rPr lang="ko-KR" altLang="en-US" b="1" u="sng" dirty="0"/>
              <a:t>그것도 아니면 그냥 구현하자</a:t>
            </a:r>
            <a:r>
              <a:rPr lang="en-US" altLang="ko-KR" b="1" u="sng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1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u="sng" dirty="0"/>
              <a:t>찜</a:t>
            </a:r>
            <a:r>
              <a:rPr lang="en-US" altLang="ko-KR" b="1" u="sng" dirty="0"/>
              <a:t>/</a:t>
            </a:r>
            <a:r>
              <a:rPr lang="ko-KR" altLang="en-US" b="1" u="sng" dirty="0"/>
              <a:t>공감</a:t>
            </a:r>
            <a:r>
              <a:rPr lang="en-US" altLang="ko-KR" b="1" u="sng" dirty="0"/>
              <a:t>/</a:t>
            </a:r>
            <a:r>
              <a:rPr lang="ko-KR" altLang="en-US" b="1" u="sng" dirty="0" err="1"/>
              <a:t>비공감한</a:t>
            </a:r>
            <a:r>
              <a:rPr lang="ko-KR" altLang="en-US" b="1" u="sng" dirty="0"/>
              <a:t> 게시물에 대해서 </a:t>
            </a:r>
            <a:r>
              <a:rPr lang="en-US" altLang="ko-KR" b="1" u="sng" dirty="0" err="1"/>
              <a:t>Youtube</a:t>
            </a:r>
            <a:r>
              <a:rPr lang="ko-KR" altLang="en-US" b="1" u="sng" dirty="0"/>
              <a:t>같이 가끔씩 설문문항을 던져서 이유를 물어보면 서비스 개선을 위한 통계자료로 활용할 수 있을 것 같다</a:t>
            </a:r>
            <a:r>
              <a:rPr lang="en-US" altLang="ko-KR" b="1" u="sng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1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u="sng" dirty="0"/>
              <a:t>차후 다국어서비스</a:t>
            </a:r>
            <a:r>
              <a:rPr lang="en-US" altLang="ko-KR" b="1" u="sng" dirty="0"/>
              <a:t>(</a:t>
            </a:r>
            <a:r>
              <a:rPr lang="ko-KR" altLang="en-US" b="1" u="sng" dirty="0"/>
              <a:t>영어</a:t>
            </a:r>
            <a:r>
              <a:rPr lang="en-US" altLang="ko-KR" b="1" u="sng" dirty="0"/>
              <a:t>, </a:t>
            </a:r>
            <a:r>
              <a:rPr lang="ko-KR" altLang="en-US" b="1" u="sng" dirty="0" err="1"/>
              <a:t>중국어등</a:t>
            </a:r>
            <a:r>
              <a:rPr lang="en-US" altLang="ko-KR" b="1" u="sng" dirty="0"/>
              <a:t>) </a:t>
            </a:r>
            <a:r>
              <a:rPr lang="ko-KR" altLang="en-US" b="1" u="sng" dirty="0"/>
              <a:t>지원을 위한 아키텍처를 생각하자</a:t>
            </a:r>
            <a:endParaRPr lang="en-US" altLang="ko-KR" b="1" u="sng" dirty="0"/>
          </a:p>
        </p:txBody>
      </p:sp>
    </p:spTree>
    <p:extLst>
      <p:ext uri="{BB962C8B-B14F-4D97-AF65-F5344CB8AC3E}">
        <p14:creationId xmlns:p14="http://schemas.microsoft.com/office/powerpoint/2010/main" val="42633653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420" y="911499"/>
            <a:ext cx="11048999" cy="47625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/>
          <a:srcRect t="39182"/>
          <a:stretch/>
        </p:blipFill>
        <p:spPr>
          <a:xfrm>
            <a:off x="453420" y="1621766"/>
            <a:ext cx="11049000" cy="143663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3420" y="326870"/>
            <a:ext cx="478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header(1) – </a:t>
            </a:r>
            <a:r>
              <a:rPr lang="ko-KR" altLang="en-US" b="1" dirty="0"/>
              <a:t>지도</a:t>
            </a:r>
            <a:r>
              <a:rPr lang="en-US" altLang="ko-KR" b="1" dirty="0"/>
              <a:t>(NORMAL or </a:t>
            </a:r>
            <a:r>
              <a:rPr lang="ko-KR" altLang="en-US" b="1" dirty="0"/>
              <a:t>전체</a:t>
            </a:r>
            <a:r>
              <a:rPr lang="en-US" altLang="ko-KR" b="1" dirty="0"/>
              <a:t>)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875973" y="5952787"/>
            <a:ext cx="1079607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u="sng" dirty="0">
                <a:latin typeface="Arial" panose="020B0604020202020204" pitchFamily="34" charset="0"/>
              </a:rPr>
              <a:t>전체적인 설명 삽입 리소스</a:t>
            </a:r>
            <a:r>
              <a:rPr lang="en-US" altLang="ko-KR" sz="1500" b="1" u="sng" dirty="0">
                <a:latin typeface="Arial" panose="020B0604020202020204" pitchFamily="34" charset="0"/>
              </a:rPr>
              <a:t>(</a:t>
            </a:r>
            <a:r>
              <a:rPr lang="ko-KR" altLang="en-US" sz="1500" b="1" u="sng" dirty="0">
                <a:latin typeface="Arial" panose="020B0604020202020204" pitchFamily="34" charset="0"/>
              </a:rPr>
              <a:t>이미지</a:t>
            </a:r>
            <a:r>
              <a:rPr lang="en-US" altLang="ko-KR" sz="1500" b="1" u="sng" dirty="0">
                <a:latin typeface="Arial" panose="020B0604020202020204" pitchFamily="34" charset="0"/>
              </a:rPr>
              <a:t>, </a:t>
            </a:r>
            <a:r>
              <a:rPr lang="ko-KR" altLang="en-US" sz="1500" b="1" u="sng" dirty="0">
                <a:latin typeface="Arial" panose="020B0604020202020204" pitchFamily="34" charset="0"/>
              </a:rPr>
              <a:t>글</a:t>
            </a:r>
            <a:r>
              <a:rPr lang="en-US" altLang="ko-KR" sz="1500" b="1" u="sng" dirty="0">
                <a:latin typeface="Arial" panose="020B0604020202020204" pitchFamily="34" charset="0"/>
              </a:rPr>
              <a:t>, </a:t>
            </a:r>
            <a:r>
              <a:rPr lang="ko-KR" altLang="en-US" sz="1500" b="1" u="sng" dirty="0" err="1">
                <a:latin typeface="Arial" panose="020B0604020202020204" pitchFamily="34" charset="0"/>
              </a:rPr>
              <a:t>링크등</a:t>
            </a:r>
            <a:r>
              <a:rPr lang="en-US" altLang="ko-KR" sz="1500" b="1" u="sng" dirty="0">
                <a:latin typeface="Arial" panose="020B0604020202020204" pitchFamily="34" charset="0"/>
              </a:rPr>
              <a:t>) </a:t>
            </a:r>
            <a:r>
              <a:rPr lang="ko-KR" altLang="en-US" sz="1500" b="1" u="sng" dirty="0">
                <a:latin typeface="Arial" panose="020B0604020202020204" pitchFamily="34" charset="0"/>
              </a:rPr>
              <a:t>연동하기</a:t>
            </a:r>
            <a:endParaRPr lang="ko-KR" altLang="ko-KR" sz="1500" b="1" u="sng" dirty="0">
              <a:latin typeface="Arial" panose="020B0604020202020204" pitchFamily="34" charset="0"/>
            </a:endParaRPr>
          </a:p>
        </p:txBody>
      </p:sp>
      <p:cxnSp>
        <p:nvCxnSpPr>
          <p:cNvPr id="40" name="직선 화살표 연결선 39"/>
          <p:cNvCxnSpPr/>
          <p:nvPr/>
        </p:nvCxnSpPr>
        <p:spPr>
          <a:xfrm flipV="1">
            <a:off x="1945490" y="1065534"/>
            <a:ext cx="900027" cy="156588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/>
          <p:cNvSpPr/>
          <p:nvPr/>
        </p:nvSpPr>
        <p:spPr>
          <a:xfrm>
            <a:off x="475981" y="760158"/>
            <a:ext cx="1446948" cy="836764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직사각형 50"/>
          <p:cNvSpPr/>
          <p:nvPr/>
        </p:nvSpPr>
        <p:spPr>
          <a:xfrm>
            <a:off x="1984189" y="819313"/>
            <a:ext cx="197522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 dirty="0">
                <a:latin typeface="Arial" panose="020B0604020202020204" pitchFamily="34" charset="0"/>
              </a:rPr>
              <a:t>Display size</a:t>
            </a:r>
            <a:r>
              <a:rPr lang="ko-KR" altLang="en-US" sz="1000" b="1" dirty="0">
                <a:latin typeface="Arial" panose="020B0604020202020204" pitchFamily="34" charset="0"/>
              </a:rPr>
              <a:t>별 </a:t>
            </a:r>
            <a:r>
              <a:rPr lang="en-US" altLang="ko-KR" sz="1000" b="1" dirty="0">
                <a:latin typeface="Arial" panose="020B0604020202020204" pitchFamily="34" charset="0"/>
              </a:rPr>
              <a:t>Logo </a:t>
            </a:r>
            <a:r>
              <a:rPr lang="ko-KR" altLang="en-US" sz="1000" b="1" dirty="0">
                <a:latin typeface="Arial" panose="020B0604020202020204" pitchFamily="34" charset="0"/>
              </a:rPr>
              <a:t>크기 삽입</a:t>
            </a:r>
            <a:endParaRPr lang="ko-KR" altLang="ko-KR" sz="1000" b="1" dirty="0">
              <a:latin typeface="Arial" panose="020B0604020202020204" pitchFamily="34" charset="0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480962" y="737828"/>
            <a:ext cx="253031" cy="25303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47" name="직사각형 46"/>
          <p:cNvSpPr/>
          <p:nvPr/>
        </p:nvSpPr>
        <p:spPr>
          <a:xfrm>
            <a:off x="7182928" y="4940970"/>
            <a:ext cx="468701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/>
              <a:t>&lt; </a:t>
            </a:r>
            <a:r>
              <a:rPr lang="ko-KR" altLang="en-US" b="1" dirty="0"/>
              <a:t>참고사항 </a:t>
            </a:r>
            <a:r>
              <a:rPr lang="en-US" altLang="ko-KR" b="1" dirty="0"/>
              <a:t>&gt;</a:t>
            </a:r>
          </a:p>
          <a:p>
            <a:pPr algn="ctr"/>
            <a:endParaRPr lang="en-US" altLang="ko-KR" b="1" dirty="0"/>
          </a:p>
          <a:p>
            <a:pPr marL="285750" indent="-285750">
              <a:buFontTx/>
              <a:buChar char="-"/>
            </a:pPr>
            <a:r>
              <a:rPr lang="ko-KR" altLang="en-US" b="1" u="sng" dirty="0"/>
              <a:t>안내 배너가 있으면 디자이너와 상의해서 결정할 것</a:t>
            </a:r>
            <a:r>
              <a:rPr lang="en-US" altLang="ko-KR" b="1" u="sng" dirty="0"/>
              <a:t>!</a:t>
            </a:r>
          </a:p>
          <a:p>
            <a:r>
              <a:rPr lang="en-US" altLang="ko-KR" b="1" u="sng" dirty="0"/>
              <a:t>(</a:t>
            </a:r>
            <a:r>
              <a:rPr lang="ko-KR" altLang="en-US" b="1" u="sng" dirty="0"/>
              <a:t>디스플레이 </a:t>
            </a:r>
            <a:r>
              <a:rPr lang="ko-KR" altLang="en-US" b="1" u="sng" dirty="0" err="1"/>
              <a:t>사이즈별로</a:t>
            </a:r>
            <a:r>
              <a:rPr lang="ko-KR" altLang="en-US" b="1" u="sng" dirty="0"/>
              <a:t> 크기가 달라야 함</a:t>
            </a:r>
            <a:r>
              <a:rPr lang="en-US" altLang="ko-KR" b="1" u="sng" dirty="0"/>
              <a:t>)</a:t>
            </a:r>
          </a:p>
        </p:txBody>
      </p:sp>
      <p:sp>
        <p:nvSpPr>
          <p:cNvPr id="14" name="모서리가 둥근 직사각형 13"/>
          <p:cNvSpPr/>
          <p:nvPr/>
        </p:nvSpPr>
        <p:spPr>
          <a:xfrm>
            <a:off x="5191267" y="987075"/>
            <a:ext cx="1573306" cy="313506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방 정보</a:t>
            </a:r>
          </a:p>
        </p:txBody>
      </p:sp>
      <p:sp>
        <p:nvSpPr>
          <p:cNvPr id="15" name="타원 14"/>
          <p:cNvSpPr/>
          <p:nvPr/>
        </p:nvSpPr>
        <p:spPr>
          <a:xfrm>
            <a:off x="557922" y="1877302"/>
            <a:ext cx="1283065" cy="6185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방</a:t>
            </a:r>
            <a:r>
              <a:rPr lang="en-US" altLang="ko-KR" dirty="0"/>
              <a:t>/</a:t>
            </a:r>
            <a:r>
              <a:rPr lang="ko-KR" altLang="en-US" dirty="0"/>
              <a:t>부동산</a:t>
            </a:r>
          </a:p>
        </p:txBody>
      </p:sp>
      <p:sp>
        <p:nvSpPr>
          <p:cNvPr id="34" name="타원 33"/>
          <p:cNvSpPr/>
          <p:nvPr/>
        </p:nvSpPr>
        <p:spPr>
          <a:xfrm>
            <a:off x="1840987" y="1877301"/>
            <a:ext cx="1283065" cy="6185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숙박시설</a:t>
            </a:r>
          </a:p>
        </p:txBody>
      </p:sp>
      <p:sp>
        <p:nvSpPr>
          <p:cNvPr id="35" name="타원 34"/>
          <p:cNvSpPr/>
          <p:nvPr/>
        </p:nvSpPr>
        <p:spPr>
          <a:xfrm>
            <a:off x="3124052" y="1877300"/>
            <a:ext cx="1283065" cy="6185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관광</a:t>
            </a:r>
          </a:p>
        </p:txBody>
      </p:sp>
      <p:sp>
        <p:nvSpPr>
          <p:cNvPr id="36" name="타원 35"/>
          <p:cNvSpPr/>
          <p:nvPr/>
        </p:nvSpPr>
        <p:spPr>
          <a:xfrm>
            <a:off x="5879904" y="1840031"/>
            <a:ext cx="1283065" cy="6185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항공</a:t>
            </a:r>
          </a:p>
        </p:txBody>
      </p:sp>
      <p:sp>
        <p:nvSpPr>
          <p:cNvPr id="37" name="타원 36"/>
          <p:cNvSpPr/>
          <p:nvPr/>
        </p:nvSpPr>
        <p:spPr>
          <a:xfrm>
            <a:off x="4484373" y="1840032"/>
            <a:ext cx="1310311" cy="6185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인테리어</a:t>
            </a:r>
          </a:p>
        </p:txBody>
      </p:sp>
      <p:sp>
        <p:nvSpPr>
          <p:cNvPr id="38" name="타원 37"/>
          <p:cNvSpPr/>
          <p:nvPr/>
        </p:nvSpPr>
        <p:spPr>
          <a:xfrm>
            <a:off x="7373415" y="1877300"/>
            <a:ext cx="1283065" cy="6185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인기태그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44" name="타원 43"/>
          <p:cNvSpPr/>
          <p:nvPr/>
        </p:nvSpPr>
        <p:spPr>
          <a:xfrm>
            <a:off x="8733736" y="1877300"/>
            <a:ext cx="1283065" cy="6185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인기태그</a:t>
            </a:r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48" name="타원 47"/>
          <p:cNvSpPr/>
          <p:nvPr/>
        </p:nvSpPr>
        <p:spPr>
          <a:xfrm>
            <a:off x="10118078" y="1877299"/>
            <a:ext cx="1283065" cy="6185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인기태그</a:t>
            </a:r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49" name="직사각형 48"/>
          <p:cNvSpPr/>
          <p:nvPr/>
        </p:nvSpPr>
        <p:spPr>
          <a:xfrm>
            <a:off x="475980" y="1655624"/>
            <a:ext cx="11026439" cy="1292477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0" name="타원 49"/>
          <p:cNvSpPr/>
          <p:nvPr/>
        </p:nvSpPr>
        <p:spPr>
          <a:xfrm>
            <a:off x="480962" y="1633295"/>
            <a:ext cx="253031" cy="25303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977830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420" y="911499"/>
            <a:ext cx="11048999" cy="4762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3420" y="326870"/>
            <a:ext cx="478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header(1) – </a:t>
            </a:r>
            <a:r>
              <a:rPr lang="ko-KR" altLang="en-US" b="1" dirty="0" smtClean="0"/>
              <a:t>지도</a:t>
            </a:r>
            <a:r>
              <a:rPr lang="en-US" altLang="ko-KR" b="1" dirty="0"/>
              <a:t>(NORMAL or </a:t>
            </a:r>
            <a:r>
              <a:rPr lang="ko-KR" altLang="en-US" b="1" dirty="0"/>
              <a:t>전체</a:t>
            </a:r>
            <a:r>
              <a:rPr lang="en-US" altLang="ko-KR" b="1" dirty="0" smtClean="0"/>
              <a:t>)</a:t>
            </a:r>
            <a:endParaRPr lang="en-US" altLang="ko-KR" b="1" dirty="0"/>
          </a:p>
        </p:txBody>
      </p:sp>
      <p:cxnSp>
        <p:nvCxnSpPr>
          <p:cNvPr id="7" name="직선 화살표 연결선 6"/>
          <p:cNvCxnSpPr/>
          <p:nvPr/>
        </p:nvCxnSpPr>
        <p:spPr>
          <a:xfrm flipV="1">
            <a:off x="1945490" y="1065534"/>
            <a:ext cx="900027" cy="156588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475981" y="760158"/>
            <a:ext cx="1446948" cy="836764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ㅊ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1984189" y="819313"/>
            <a:ext cx="197522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 dirty="0">
                <a:latin typeface="Arial" panose="020B0604020202020204" pitchFamily="34" charset="0"/>
              </a:rPr>
              <a:t>Display size</a:t>
            </a:r>
            <a:r>
              <a:rPr lang="ko-KR" altLang="en-US" sz="1000" b="1" dirty="0">
                <a:latin typeface="Arial" panose="020B0604020202020204" pitchFamily="34" charset="0"/>
              </a:rPr>
              <a:t>별 </a:t>
            </a:r>
            <a:r>
              <a:rPr lang="en-US" altLang="ko-KR" sz="1000" b="1" dirty="0">
                <a:latin typeface="Arial" panose="020B0604020202020204" pitchFamily="34" charset="0"/>
              </a:rPr>
              <a:t>Logo </a:t>
            </a:r>
            <a:r>
              <a:rPr lang="ko-KR" altLang="en-US" sz="1000" b="1" dirty="0">
                <a:latin typeface="Arial" panose="020B0604020202020204" pitchFamily="34" charset="0"/>
              </a:rPr>
              <a:t>크기 </a:t>
            </a:r>
            <a:r>
              <a:rPr lang="ko-KR" altLang="en-US" sz="1000" b="1" dirty="0" smtClean="0">
                <a:latin typeface="Arial" panose="020B0604020202020204" pitchFamily="34" charset="0"/>
              </a:rPr>
              <a:t>삽입</a:t>
            </a:r>
            <a:endParaRPr lang="ko-KR" altLang="ko-KR" sz="1000" b="1" dirty="0">
              <a:latin typeface="Arial" panose="020B0604020202020204" pitchFamily="34" charset="0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480962" y="737828"/>
            <a:ext cx="253031" cy="25303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5191267" y="987075"/>
            <a:ext cx="1573306" cy="313506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방 정보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6346848" y="2740223"/>
            <a:ext cx="233269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 dirty="0" smtClean="0">
                <a:latin typeface="Arial" panose="020B0604020202020204" pitchFamily="34" charset="0"/>
              </a:rPr>
              <a:t>카테고리 없애고 </a:t>
            </a:r>
            <a:r>
              <a:rPr lang="en-US" altLang="ko-KR" sz="1000" b="1" dirty="0" err="1" smtClean="0">
                <a:latin typeface="Arial" panose="020B0604020202020204" pitchFamily="34" charset="0"/>
              </a:rPr>
              <a:t>mainpage</a:t>
            </a:r>
            <a:r>
              <a:rPr lang="en-US" altLang="ko-KR" sz="1000" b="1" dirty="0" smtClean="0">
                <a:latin typeface="Arial" panose="020B0604020202020204" pitchFamily="34" charset="0"/>
              </a:rPr>
              <a:t> </a:t>
            </a:r>
            <a:r>
              <a:rPr lang="ko-KR" altLang="en-US" sz="1000" b="1" dirty="0" smtClean="0">
                <a:latin typeface="Arial" panose="020B0604020202020204" pitchFamily="34" charset="0"/>
              </a:rPr>
              <a:t>안에 구성</a:t>
            </a:r>
            <a:endParaRPr lang="en-US" altLang="ko-KR" sz="1000" b="1" dirty="0" smtClean="0">
              <a:latin typeface="Arial" panose="020B0604020202020204" pitchFamily="34" charset="0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7074039" y="911499"/>
            <a:ext cx="782925" cy="451410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ㅊ</a:t>
            </a:r>
            <a:endParaRPr lang="ko-KR" altLang="en-US" dirty="0"/>
          </a:p>
        </p:txBody>
      </p:sp>
      <p:cxnSp>
        <p:nvCxnSpPr>
          <p:cNvPr id="16" name="직선 화살표 연결선 15"/>
          <p:cNvCxnSpPr>
            <a:stCxn id="13" idx="0"/>
          </p:cNvCxnSpPr>
          <p:nvPr/>
        </p:nvCxnSpPr>
        <p:spPr>
          <a:xfrm flipV="1">
            <a:off x="7513193" y="1401641"/>
            <a:ext cx="10860" cy="1338582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9171332" y="1716989"/>
            <a:ext cx="233108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500" b="1" dirty="0" smtClean="0">
                <a:latin typeface="Arial" panose="020B0604020202020204" pitchFamily="34" charset="0"/>
              </a:rPr>
              <a:t>Header </a:t>
            </a:r>
            <a:r>
              <a:rPr lang="ko-KR" altLang="en-US" sz="1500" b="1" dirty="0" smtClean="0">
                <a:latin typeface="Arial" panose="020B0604020202020204" pitchFamily="34" charset="0"/>
              </a:rPr>
              <a:t>역할 </a:t>
            </a:r>
            <a:endParaRPr lang="en-US" altLang="ko-KR" sz="1500" b="1" dirty="0" smtClean="0">
              <a:latin typeface="Arial" panose="020B0604020202020204" pitchFamily="34" charset="0"/>
            </a:endParaRPr>
          </a:p>
          <a:p>
            <a:r>
              <a:rPr lang="ko-KR" altLang="en-US" sz="1500" b="1" dirty="0" smtClean="0">
                <a:latin typeface="Arial" panose="020B0604020202020204" pitchFamily="34" charset="0"/>
              </a:rPr>
              <a:t>각 </a:t>
            </a:r>
            <a:r>
              <a:rPr lang="ko-KR" altLang="en-US" sz="1500" b="1" dirty="0" err="1" smtClean="0">
                <a:latin typeface="Arial" panose="020B0604020202020204" pitchFamily="34" charset="0"/>
              </a:rPr>
              <a:t>역활맡은</a:t>
            </a:r>
            <a:r>
              <a:rPr lang="ko-KR" altLang="en-US" sz="1500" b="1" dirty="0" smtClean="0">
                <a:latin typeface="Arial" panose="020B0604020202020204" pitchFamily="34" charset="0"/>
              </a:rPr>
              <a:t> </a:t>
            </a:r>
            <a:r>
              <a:rPr lang="en-US" altLang="ko-KR" sz="1500" b="1" dirty="0" smtClean="0">
                <a:latin typeface="Arial" panose="020B0604020202020204" pitchFamily="34" charset="0"/>
              </a:rPr>
              <a:t>page</a:t>
            </a:r>
            <a:r>
              <a:rPr lang="ko-KR" altLang="en-US" sz="1500" b="1" dirty="0" smtClean="0">
                <a:latin typeface="Arial" panose="020B0604020202020204" pitchFamily="34" charset="0"/>
              </a:rPr>
              <a:t>로 이동</a:t>
            </a:r>
            <a:endParaRPr lang="en-US" altLang="ko-KR" sz="1500" b="1" dirty="0" smtClean="0">
              <a:latin typeface="Arial" panose="020B0604020202020204" pitchFamily="34" charset="0"/>
            </a:endParaRPr>
          </a:p>
          <a:p>
            <a:endParaRPr lang="en-US" altLang="ko-KR" sz="1000" b="1" dirty="0" smtClean="0">
              <a:latin typeface="Arial" panose="020B0604020202020204" pitchFamily="34" charset="0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352" y="5153489"/>
            <a:ext cx="9903699" cy="1213317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701" y="4147376"/>
            <a:ext cx="11048999" cy="400050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5"/>
          <a:srcRect r="91590" b="-16"/>
          <a:stretch/>
        </p:blipFill>
        <p:spPr>
          <a:xfrm>
            <a:off x="3959410" y="4216130"/>
            <a:ext cx="668849" cy="300911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5"/>
          <a:srcRect l="18745" t="4764" r="30137" b="4268"/>
          <a:stretch/>
        </p:blipFill>
        <p:spPr>
          <a:xfrm>
            <a:off x="4614393" y="4243354"/>
            <a:ext cx="4065145" cy="273687"/>
          </a:xfrm>
          <a:prstGeom prst="rect">
            <a:avLst/>
          </a:prstGeom>
        </p:spPr>
      </p:pic>
      <p:cxnSp>
        <p:nvCxnSpPr>
          <p:cNvPr id="23" name="직선 화살표 연결선 22"/>
          <p:cNvCxnSpPr/>
          <p:nvPr/>
        </p:nvCxnSpPr>
        <p:spPr>
          <a:xfrm>
            <a:off x="6352717" y="4635978"/>
            <a:ext cx="0" cy="517511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03870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453420" y="326870"/>
            <a:ext cx="478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 smtClean="0"/>
              <a:t>Mainpage</a:t>
            </a:r>
            <a:r>
              <a:rPr lang="en-US" altLang="ko-KR" b="1" dirty="0" smtClean="0"/>
              <a:t>-(</a:t>
            </a:r>
            <a:r>
              <a:rPr lang="en-US" altLang="ko-KR" b="1" dirty="0" err="1" smtClean="0"/>
              <a:t>snspage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구성</a:t>
            </a:r>
            <a:r>
              <a:rPr lang="en-US" altLang="ko-KR" b="1" dirty="0" smtClean="0"/>
              <a:t>)</a:t>
            </a:r>
            <a:endParaRPr lang="en-US" altLang="ko-KR" b="1" dirty="0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6891"/>
          <a:stretch/>
        </p:blipFill>
        <p:spPr>
          <a:xfrm>
            <a:off x="0" y="2798273"/>
            <a:ext cx="12192000" cy="493354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8169" y="696202"/>
            <a:ext cx="5895661" cy="2102071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4829" y="3461852"/>
            <a:ext cx="6742340" cy="2852926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 flipV="1">
            <a:off x="2930451" y="3534858"/>
            <a:ext cx="4034371" cy="195212"/>
          </a:xfrm>
          <a:prstGeom prst="rect">
            <a:avLst/>
          </a:prstGeom>
        </p:spPr>
      </p:pic>
      <p:sp>
        <p:nvSpPr>
          <p:cNvPr id="52" name="직사각형 51"/>
          <p:cNvSpPr/>
          <p:nvPr/>
        </p:nvSpPr>
        <p:spPr>
          <a:xfrm>
            <a:off x="3255948" y="850091"/>
            <a:ext cx="5665861" cy="1884563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3" name="직선 화살표 연결선 52"/>
          <p:cNvCxnSpPr/>
          <p:nvPr/>
        </p:nvCxnSpPr>
        <p:spPr>
          <a:xfrm flipV="1">
            <a:off x="7332292" y="1059680"/>
            <a:ext cx="1914258" cy="88021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9467169" y="449981"/>
            <a:ext cx="4756430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b="1" dirty="0" smtClean="0">
                <a:latin typeface="Arial" panose="020B0604020202020204" pitchFamily="34" charset="0"/>
              </a:rPr>
              <a:t>공지사항</a:t>
            </a:r>
            <a:r>
              <a:rPr lang="en-US" altLang="ko-KR" sz="2000" b="1" dirty="0" smtClean="0">
                <a:latin typeface="Arial" panose="020B0604020202020204" pitchFamily="34" charset="0"/>
              </a:rPr>
              <a:t>&amp;</a:t>
            </a:r>
            <a:r>
              <a:rPr lang="ko-KR" altLang="en-US" sz="2000" b="1" dirty="0" smtClean="0">
                <a:latin typeface="Arial" panose="020B0604020202020204" pitchFamily="34" charset="0"/>
              </a:rPr>
              <a:t>광고</a:t>
            </a:r>
            <a:r>
              <a:rPr lang="en-US" altLang="ko-KR" sz="2000" b="1" dirty="0" smtClean="0">
                <a:latin typeface="Arial" panose="020B0604020202020204" pitchFamily="34" charset="0"/>
              </a:rPr>
              <a:t>&amp;</a:t>
            </a:r>
            <a:r>
              <a:rPr lang="ko-KR" altLang="en-US" sz="2000" b="1" dirty="0" smtClean="0">
                <a:latin typeface="Arial" panose="020B0604020202020204" pitchFamily="34" charset="0"/>
              </a:rPr>
              <a:t>이벤트 등</a:t>
            </a:r>
            <a:endParaRPr lang="en-US" altLang="ko-KR" sz="2000" b="1" dirty="0" smtClean="0">
              <a:latin typeface="Arial" panose="020B0604020202020204" pitchFamily="34" charset="0"/>
            </a:endParaRPr>
          </a:p>
          <a:p>
            <a:r>
              <a:rPr lang="ko-KR" altLang="en-US" sz="2000" b="1" dirty="0" smtClean="0">
                <a:latin typeface="Arial" panose="020B0604020202020204" pitchFamily="34" charset="0"/>
              </a:rPr>
              <a:t>중요부분 하이라이트라고 생각하고 구성</a:t>
            </a:r>
            <a:endParaRPr lang="en-US" altLang="ko-KR" sz="2000" b="1" dirty="0" smtClean="0">
              <a:latin typeface="Arial" panose="020B0604020202020204" pitchFamily="34" charset="0"/>
            </a:endParaRPr>
          </a:p>
          <a:p>
            <a:r>
              <a:rPr lang="en-US" altLang="ko-KR" sz="2000" b="1" dirty="0" smtClean="0">
                <a:latin typeface="Arial" panose="020B0604020202020204" pitchFamily="34" charset="0"/>
              </a:rPr>
              <a:t>&lt;Routing&gt;</a:t>
            </a:r>
            <a:endParaRPr lang="ko-KR" altLang="ko-KR" sz="2000" b="1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23332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453420" y="326870"/>
            <a:ext cx="478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/>
              <a:t>Mainpage-(snspage </a:t>
            </a:r>
            <a:r>
              <a:rPr lang="ko-KR" altLang="en-US" b="1" smtClean="0"/>
              <a:t>구성</a:t>
            </a:r>
            <a:r>
              <a:rPr lang="en-US" altLang="ko-KR" b="1" smtClean="0"/>
              <a:t>)</a:t>
            </a:r>
            <a:endParaRPr lang="en-US" altLang="ko-KR" b="1" dirty="0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6891"/>
          <a:stretch/>
        </p:blipFill>
        <p:spPr>
          <a:xfrm>
            <a:off x="0" y="2798273"/>
            <a:ext cx="12192000" cy="493354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8169" y="696202"/>
            <a:ext cx="5895661" cy="2102071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4829" y="3461852"/>
            <a:ext cx="6742340" cy="2852926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 flipV="1">
            <a:off x="2930451" y="3534858"/>
            <a:ext cx="4034371" cy="195212"/>
          </a:xfrm>
          <a:prstGeom prst="rect">
            <a:avLst/>
          </a:prstGeom>
        </p:spPr>
      </p:pic>
      <p:sp>
        <p:nvSpPr>
          <p:cNvPr id="52" name="직사각형 51"/>
          <p:cNvSpPr/>
          <p:nvPr/>
        </p:nvSpPr>
        <p:spPr>
          <a:xfrm>
            <a:off x="0" y="2786244"/>
            <a:ext cx="12192000" cy="505384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3" name="직선 화살표 연결선 52"/>
          <p:cNvCxnSpPr/>
          <p:nvPr/>
        </p:nvCxnSpPr>
        <p:spPr>
          <a:xfrm flipV="1">
            <a:off x="6650605" y="1059679"/>
            <a:ext cx="2595945" cy="203481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9316136" y="449981"/>
            <a:ext cx="3783408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500" b="1" dirty="0" smtClean="0">
                <a:latin typeface="Arial" panose="020B0604020202020204" pitchFamily="34" charset="0"/>
              </a:rPr>
              <a:t>카테고리를 </a:t>
            </a:r>
            <a:r>
              <a:rPr lang="ko-KR" altLang="en-US" sz="1500" b="1" dirty="0" err="1" smtClean="0">
                <a:latin typeface="Arial" panose="020B0604020202020204" pitchFamily="34" charset="0"/>
              </a:rPr>
              <a:t>해더에</a:t>
            </a:r>
            <a:r>
              <a:rPr lang="ko-KR" altLang="en-US" sz="1500" b="1" dirty="0" smtClean="0">
                <a:latin typeface="Arial" panose="020B0604020202020204" pitchFamily="34" charset="0"/>
              </a:rPr>
              <a:t> 넣지 않고</a:t>
            </a:r>
            <a:endParaRPr lang="en-US" altLang="ko-KR" sz="1500" b="1" dirty="0" smtClean="0">
              <a:latin typeface="Arial" panose="020B0604020202020204" pitchFamily="34" charset="0"/>
            </a:endParaRPr>
          </a:p>
          <a:p>
            <a:r>
              <a:rPr lang="ko-KR" altLang="en-US" sz="1500" b="1" dirty="0" err="1" smtClean="0">
                <a:latin typeface="Arial" panose="020B0604020202020204" pitchFamily="34" charset="0"/>
              </a:rPr>
              <a:t>메인페이지</a:t>
            </a:r>
            <a:r>
              <a:rPr lang="ko-KR" altLang="en-US" sz="1500" b="1" dirty="0" smtClean="0">
                <a:latin typeface="Arial" panose="020B0604020202020204" pitchFamily="34" charset="0"/>
              </a:rPr>
              <a:t> 자체를 카테고리 형태로 제작</a:t>
            </a:r>
            <a:r>
              <a:rPr lang="en-US" altLang="ko-KR" sz="1500" b="1" dirty="0">
                <a:latin typeface="Arial" panose="020B0604020202020204" pitchFamily="34" charset="0"/>
              </a:rPr>
              <a:t>!</a:t>
            </a:r>
            <a:r>
              <a:rPr lang="ko-KR" altLang="en-US" sz="1500" b="1" dirty="0" smtClean="0">
                <a:latin typeface="Arial" panose="020B0604020202020204" pitchFamily="34" charset="0"/>
              </a:rPr>
              <a:t> </a:t>
            </a:r>
            <a:endParaRPr lang="ko-KR" altLang="ko-KR" sz="1500" b="1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74645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453420" y="326870"/>
            <a:ext cx="478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/>
              <a:t>Mainpage-(snspage </a:t>
            </a:r>
            <a:r>
              <a:rPr lang="ko-KR" altLang="en-US" b="1" smtClean="0"/>
              <a:t>구성</a:t>
            </a:r>
            <a:r>
              <a:rPr lang="en-US" altLang="ko-KR" b="1" smtClean="0"/>
              <a:t>)</a:t>
            </a:r>
            <a:endParaRPr lang="en-US" altLang="ko-KR" b="1" dirty="0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6891"/>
          <a:stretch/>
        </p:blipFill>
        <p:spPr>
          <a:xfrm>
            <a:off x="0" y="2774105"/>
            <a:ext cx="12192000" cy="493354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8169" y="696202"/>
            <a:ext cx="5895661" cy="2102071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4829" y="3461852"/>
            <a:ext cx="6742340" cy="2852926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 flipV="1">
            <a:off x="317880" y="-742081"/>
            <a:ext cx="4034371" cy="195212"/>
          </a:xfrm>
          <a:prstGeom prst="rect">
            <a:avLst/>
          </a:prstGeom>
        </p:spPr>
      </p:pic>
      <p:sp>
        <p:nvSpPr>
          <p:cNvPr id="52" name="직사각형 51"/>
          <p:cNvSpPr/>
          <p:nvPr/>
        </p:nvSpPr>
        <p:spPr>
          <a:xfrm>
            <a:off x="2930450" y="3534858"/>
            <a:ext cx="5999905" cy="2779920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3" name="직선 화살표 연결선 52"/>
          <p:cNvCxnSpPr/>
          <p:nvPr/>
        </p:nvCxnSpPr>
        <p:spPr>
          <a:xfrm flipV="1">
            <a:off x="8930355" y="1486968"/>
            <a:ext cx="742435" cy="351634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9316136" y="449981"/>
            <a:ext cx="2576346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 dirty="0" smtClean="0">
                <a:latin typeface="Arial" panose="020B0604020202020204" pitchFamily="34" charset="0"/>
              </a:rPr>
              <a:t>현재 구성한 카테고리가 존재하지 않거나</a:t>
            </a:r>
            <a:endParaRPr lang="en-US" altLang="ko-KR" sz="1000" b="1" dirty="0" smtClean="0">
              <a:latin typeface="Arial" panose="020B0604020202020204" pitchFamily="34" charset="0"/>
            </a:endParaRPr>
          </a:p>
          <a:p>
            <a:r>
              <a:rPr lang="ko-KR" altLang="en-US" sz="1000" b="1" dirty="0" smtClean="0">
                <a:latin typeface="Arial" panose="020B0604020202020204" pitchFamily="34" charset="0"/>
              </a:rPr>
              <a:t>아예</a:t>
            </a:r>
            <a:r>
              <a:rPr lang="en-US" altLang="ko-KR" sz="1000" b="1" dirty="0">
                <a:latin typeface="Arial" panose="020B0604020202020204" pitchFamily="34" charset="0"/>
              </a:rPr>
              <a:t> </a:t>
            </a:r>
            <a:r>
              <a:rPr lang="ko-KR" altLang="en-US" sz="1000" b="1" dirty="0" smtClean="0">
                <a:latin typeface="Arial" panose="020B0604020202020204" pitchFamily="34" charset="0"/>
              </a:rPr>
              <a:t>없는 수준이니 일단은 조회수 순으로 </a:t>
            </a:r>
            <a:endParaRPr lang="en-US" altLang="ko-KR" sz="1000" b="1" dirty="0" smtClean="0">
              <a:latin typeface="Arial" panose="020B0604020202020204" pitchFamily="34" charset="0"/>
            </a:endParaRPr>
          </a:p>
          <a:p>
            <a:r>
              <a:rPr lang="en-US" altLang="ko-KR" sz="1000" b="1" dirty="0" smtClean="0">
                <a:latin typeface="Arial" panose="020B0604020202020204" pitchFamily="34" charset="0"/>
              </a:rPr>
              <a:t>Layout </a:t>
            </a:r>
            <a:r>
              <a:rPr lang="ko-KR" altLang="en-US" sz="1000" b="1" dirty="0" smtClean="0">
                <a:latin typeface="Arial" panose="020B0604020202020204" pitchFamily="34" charset="0"/>
              </a:rPr>
              <a:t>구성</a:t>
            </a:r>
            <a:endParaRPr lang="ko-KR" altLang="ko-KR" sz="1000" b="1" dirty="0">
              <a:latin typeface="Arial" panose="020B0604020202020204" pitchFamily="34" charset="0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29754" y="3868034"/>
            <a:ext cx="204835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 clearfix</a:t>
            </a:r>
          </a:p>
          <a:p>
            <a:r>
              <a:rPr lang="ko-KR" altLang="en-US" dirty="0"/>
              <a:t>image,video</a:t>
            </a:r>
          </a:p>
          <a:p>
            <a:r>
              <a:rPr lang="ko-KR" altLang="en-US" dirty="0"/>
              <a:t>title : title</a:t>
            </a:r>
          </a:p>
          <a:p>
            <a:r>
              <a:rPr lang="ko-KR" altLang="en-US" dirty="0" smtClean="0"/>
              <a:t>clearfix : </a:t>
            </a:r>
            <a:endParaRPr lang="en-US" altLang="ko-KR" dirty="0" smtClean="0"/>
          </a:p>
          <a:p>
            <a:r>
              <a:rPr lang="ko-KR" altLang="en-US" dirty="0" smtClean="0"/>
              <a:t>date,like,조회수</a:t>
            </a:r>
            <a:r>
              <a:rPr lang="en-US" altLang="ko-KR" dirty="0" smtClean="0"/>
              <a:t>,</a:t>
            </a:r>
            <a:r>
              <a:rPr lang="ko-KR" altLang="en-US" dirty="0" err="1" smtClean="0"/>
              <a:t>댓글수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2948964" y="4686300"/>
            <a:ext cx="1336750" cy="2385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6292472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60,2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Relative,Relative,Relativ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스토리보드 레이아웃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34932</TotalTime>
  <Words>4267</Words>
  <Application>Microsoft Office PowerPoint</Application>
  <PresentationFormat>사용자 지정</PresentationFormat>
  <Paragraphs>1108</Paragraphs>
  <Slides>39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2</vt:i4>
      </vt:variant>
      <vt:variant>
        <vt:lpstr>슬라이드 제목</vt:lpstr>
      </vt:variant>
      <vt:variant>
        <vt:i4>39</vt:i4>
      </vt:variant>
    </vt:vector>
  </HeadingPairs>
  <TitlesOfParts>
    <vt:vector size="41" baseType="lpstr">
      <vt:lpstr>Office 테마</vt:lpstr>
      <vt:lpstr>스토리보드 레이아웃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younghyeon Jo</dc:creator>
  <cp:lastModifiedBy>insu</cp:lastModifiedBy>
  <cp:revision>406</cp:revision>
  <cp:lastPrinted>2016-12-30T17:01:41Z</cp:lastPrinted>
  <dcterms:created xsi:type="dcterms:W3CDTF">2016-12-20T07:51:24Z</dcterms:created>
  <dcterms:modified xsi:type="dcterms:W3CDTF">2017-07-04T06:33:41Z</dcterms:modified>
</cp:coreProperties>
</file>